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9"/>
  </p:notesMasterIdLst>
  <p:sldIdLst>
    <p:sldId id="256" r:id="rId2"/>
    <p:sldId id="257" r:id="rId3"/>
    <p:sldId id="259" r:id="rId4"/>
    <p:sldId id="260" r:id="rId5"/>
    <p:sldId id="261" r:id="rId6"/>
    <p:sldId id="262" r:id="rId7"/>
    <p:sldId id="267" r:id="rId8"/>
    <p:sldId id="266" r:id="rId9"/>
    <p:sldId id="263" r:id="rId10"/>
    <p:sldId id="264" r:id="rId11"/>
    <p:sldId id="265" r:id="rId12"/>
    <p:sldId id="268" r:id="rId13"/>
    <p:sldId id="269" r:id="rId14"/>
    <p:sldId id="270" r:id="rId15"/>
    <p:sldId id="271" r:id="rId16"/>
    <p:sldId id="272" r:id="rId17"/>
    <p:sldId id="273"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2" d="100"/>
          <a:sy n="82" d="100"/>
        </p:scale>
        <p:origin x="72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FFCE5A-EBC3-48BE-B851-95AF141DF9D3}" type="datetimeFigureOut">
              <a:rPr lang="fr-FR" smtClean="0"/>
              <a:t>12/12/2024</a:t>
            </a:fld>
            <a:endParaRPr lang="fr-FR" dirty="0"/>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EA563E-0730-4885-9FBE-DA6D448AC865}" type="slidenum">
              <a:rPr lang="fr-FR" smtClean="0"/>
              <a:t>‹N°›</a:t>
            </a:fld>
            <a:endParaRPr lang="fr-FR" dirty="0"/>
          </a:p>
        </p:txBody>
      </p:sp>
    </p:spTree>
    <p:extLst>
      <p:ext uri="{BB962C8B-B14F-4D97-AF65-F5344CB8AC3E}">
        <p14:creationId xmlns:p14="http://schemas.microsoft.com/office/powerpoint/2010/main" val="10738770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E0EA563E-0730-4885-9FBE-DA6D448AC865}" type="slidenum">
              <a:rPr lang="fr-FR" smtClean="0"/>
              <a:t>11</a:t>
            </a:fld>
            <a:endParaRPr lang="fr-FR" dirty="0"/>
          </a:p>
        </p:txBody>
      </p:sp>
    </p:spTree>
    <p:extLst>
      <p:ext uri="{BB962C8B-B14F-4D97-AF65-F5344CB8AC3E}">
        <p14:creationId xmlns:p14="http://schemas.microsoft.com/office/powerpoint/2010/main" val="906699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127FE25D-979C-412A-A881-EAACEB6E2F73}" type="datetimeFigureOut">
              <a:rPr lang="fr-FR" smtClean="0"/>
              <a:t>12/12/2024</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10B69C5-9065-4BC6-8B91-5A9BCECFC913}" type="slidenum">
              <a:rPr lang="fr-FR" smtClean="0"/>
              <a:t>‹N°›</a:t>
            </a:fld>
            <a:endParaRPr lang="fr-FR" dirty="0"/>
          </a:p>
        </p:txBody>
      </p:sp>
    </p:spTree>
    <p:extLst>
      <p:ext uri="{BB962C8B-B14F-4D97-AF65-F5344CB8AC3E}">
        <p14:creationId xmlns:p14="http://schemas.microsoft.com/office/powerpoint/2010/main" val="2829578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127FE25D-979C-412A-A881-EAACEB6E2F73}" type="datetimeFigureOut">
              <a:rPr lang="fr-FR" smtClean="0"/>
              <a:t>12/12/2024</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10B69C5-9065-4BC6-8B91-5A9BCECFC913}" type="slidenum">
              <a:rPr lang="fr-FR" smtClean="0"/>
              <a:t>‹N°›</a:t>
            </a:fld>
            <a:endParaRPr lang="fr-FR" dirty="0"/>
          </a:p>
        </p:txBody>
      </p:sp>
    </p:spTree>
    <p:extLst>
      <p:ext uri="{BB962C8B-B14F-4D97-AF65-F5344CB8AC3E}">
        <p14:creationId xmlns:p14="http://schemas.microsoft.com/office/powerpoint/2010/main" val="30577965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127FE25D-979C-412A-A881-EAACEB6E2F73}" type="datetimeFigureOut">
              <a:rPr lang="fr-FR" smtClean="0"/>
              <a:t>12/12/2024</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10B69C5-9065-4BC6-8B91-5A9BCECFC913}" type="slidenum">
              <a:rPr lang="fr-FR" smtClean="0"/>
              <a:t>‹N°›</a:t>
            </a:fld>
            <a:endParaRPr lang="fr-FR"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6584479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127FE25D-979C-412A-A881-EAACEB6E2F73}" type="datetimeFigureOut">
              <a:rPr lang="fr-FR" smtClean="0"/>
              <a:t>12/12/2024</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10B69C5-9065-4BC6-8B91-5A9BCECFC913}" type="slidenum">
              <a:rPr lang="fr-FR" smtClean="0"/>
              <a:t>‹N°›</a:t>
            </a:fld>
            <a:endParaRPr lang="fr-FR" dirty="0"/>
          </a:p>
        </p:txBody>
      </p:sp>
    </p:spTree>
    <p:extLst>
      <p:ext uri="{BB962C8B-B14F-4D97-AF65-F5344CB8AC3E}">
        <p14:creationId xmlns:p14="http://schemas.microsoft.com/office/powerpoint/2010/main" val="7714433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127FE25D-979C-412A-A881-EAACEB6E2F73}" type="datetimeFigureOut">
              <a:rPr lang="fr-FR" smtClean="0"/>
              <a:t>12/12/2024</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10B69C5-9065-4BC6-8B91-5A9BCECFC913}" type="slidenum">
              <a:rPr lang="fr-FR" smtClean="0"/>
              <a:t>‹N°›</a:t>
            </a:fld>
            <a:endParaRPr lang="fr-FR"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885348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127FE25D-979C-412A-A881-EAACEB6E2F73}" type="datetimeFigureOut">
              <a:rPr lang="fr-FR" smtClean="0"/>
              <a:t>12/12/2024</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10B69C5-9065-4BC6-8B91-5A9BCECFC913}" type="slidenum">
              <a:rPr lang="fr-FR" smtClean="0"/>
              <a:t>‹N°›</a:t>
            </a:fld>
            <a:endParaRPr lang="fr-FR" dirty="0"/>
          </a:p>
        </p:txBody>
      </p:sp>
    </p:spTree>
    <p:extLst>
      <p:ext uri="{BB962C8B-B14F-4D97-AF65-F5344CB8AC3E}">
        <p14:creationId xmlns:p14="http://schemas.microsoft.com/office/powerpoint/2010/main" val="8811752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27FE25D-979C-412A-A881-EAACEB6E2F73}" type="datetimeFigureOut">
              <a:rPr lang="fr-FR" smtClean="0"/>
              <a:t>12/12/2024</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10B69C5-9065-4BC6-8B91-5A9BCECFC913}" type="slidenum">
              <a:rPr lang="fr-FR" smtClean="0"/>
              <a:t>‹N°›</a:t>
            </a:fld>
            <a:endParaRPr lang="fr-FR" dirty="0"/>
          </a:p>
        </p:txBody>
      </p:sp>
    </p:spTree>
    <p:extLst>
      <p:ext uri="{BB962C8B-B14F-4D97-AF65-F5344CB8AC3E}">
        <p14:creationId xmlns:p14="http://schemas.microsoft.com/office/powerpoint/2010/main" val="32737418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27FE25D-979C-412A-A881-EAACEB6E2F73}" type="datetimeFigureOut">
              <a:rPr lang="fr-FR" smtClean="0"/>
              <a:t>12/12/2024</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10B69C5-9065-4BC6-8B91-5A9BCECFC913}" type="slidenum">
              <a:rPr lang="fr-FR" smtClean="0"/>
              <a:t>‹N°›</a:t>
            </a:fld>
            <a:endParaRPr lang="fr-FR" dirty="0"/>
          </a:p>
        </p:txBody>
      </p:sp>
    </p:spTree>
    <p:extLst>
      <p:ext uri="{BB962C8B-B14F-4D97-AF65-F5344CB8AC3E}">
        <p14:creationId xmlns:p14="http://schemas.microsoft.com/office/powerpoint/2010/main" val="2549996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27FE25D-979C-412A-A881-EAACEB6E2F73}" type="datetimeFigureOut">
              <a:rPr lang="fr-FR" smtClean="0"/>
              <a:t>12/12/2024</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10B69C5-9065-4BC6-8B91-5A9BCECFC913}" type="slidenum">
              <a:rPr lang="fr-FR" smtClean="0"/>
              <a:t>‹N°›</a:t>
            </a:fld>
            <a:endParaRPr lang="fr-FR" dirty="0"/>
          </a:p>
        </p:txBody>
      </p:sp>
    </p:spTree>
    <p:extLst>
      <p:ext uri="{BB962C8B-B14F-4D97-AF65-F5344CB8AC3E}">
        <p14:creationId xmlns:p14="http://schemas.microsoft.com/office/powerpoint/2010/main" val="2053763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127FE25D-979C-412A-A881-EAACEB6E2F73}" type="datetimeFigureOut">
              <a:rPr lang="fr-FR" smtClean="0"/>
              <a:t>12/12/2024</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10B69C5-9065-4BC6-8B91-5A9BCECFC913}" type="slidenum">
              <a:rPr lang="fr-FR" smtClean="0"/>
              <a:t>‹N°›</a:t>
            </a:fld>
            <a:endParaRPr lang="fr-FR" dirty="0"/>
          </a:p>
        </p:txBody>
      </p:sp>
    </p:spTree>
    <p:extLst>
      <p:ext uri="{BB962C8B-B14F-4D97-AF65-F5344CB8AC3E}">
        <p14:creationId xmlns:p14="http://schemas.microsoft.com/office/powerpoint/2010/main" val="2165407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127FE25D-979C-412A-A881-EAACEB6E2F73}" type="datetimeFigureOut">
              <a:rPr lang="fr-FR" smtClean="0"/>
              <a:t>12/12/2024</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710B69C5-9065-4BC6-8B91-5A9BCECFC913}" type="slidenum">
              <a:rPr lang="fr-FR" smtClean="0"/>
              <a:t>‹N°›</a:t>
            </a:fld>
            <a:endParaRPr lang="fr-FR" dirty="0"/>
          </a:p>
        </p:txBody>
      </p:sp>
    </p:spTree>
    <p:extLst>
      <p:ext uri="{BB962C8B-B14F-4D97-AF65-F5344CB8AC3E}">
        <p14:creationId xmlns:p14="http://schemas.microsoft.com/office/powerpoint/2010/main" val="153878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127FE25D-979C-412A-A881-EAACEB6E2F73}" type="datetimeFigureOut">
              <a:rPr lang="fr-FR" smtClean="0"/>
              <a:t>12/12/2024</a:t>
            </a:fld>
            <a:endParaRPr lang="fr-FR" dirty="0"/>
          </a:p>
        </p:txBody>
      </p:sp>
      <p:sp>
        <p:nvSpPr>
          <p:cNvPr id="8" name="Footer Placeholder 7"/>
          <p:cNvSpPr>
            <a:spLocks noGrp="1"/>
          </p:cNvSpPr>
          <p:nvPr>
            <p:ph type="ftr" sz="quarter" idx="11"/>
          </p:nvPr>
        </p:nvSpPr>
        <p:spPr/>
        <p:txBody>
          <a:bodyPr/>
          <a:lstStyle/>
          <a:p>
            <a:endParaRPr lang="fr-FR" dirty="0"/>
          </a:p>
        </p:txBody>
      </p:sp>
      <p:sp>
        <p:nvSpPr>
          <p:cNvPr id="9" name="Slide Number Placeholder 8"/>
          <p:cNvSpPr>
            <a:spLocks noGrp="1"/>
          </p:cNvSpPr>
          <p:nvPr>
            <p:ph type="sldNum" sz="quarter" idx="12"/>
          </p:nvPr>
        </p:nvSpPr>
        <p:spPr/>
        <p:txBody>
          <a:bodyPr/>
          <a:lstStyle/>
          <a:p>
            <a:fld id="{710B69C5-9065-4BC6-8B91-5A9BCECFC913}" type="slidenum">
              <a:rPr lang="fr-FR" smtClean="0"/>
              <a:t>‹N°›</a:t>
            </a:fld>
            <a:endParaRPr lang="fr-FR" dirty="0"/>
          </a:p>
        </p:txBody>
      </p:sp>
    </p:spTree>
    <p:extLst>
      <p:ext uri="{BB962C8B-B14F-4D97-AF65-F5344CB8AC3E}">
        <p14:creationId xmlns:p14="http://schemas.microsoft.com/office/powerpoint/2010/main" val="1842688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127FE25D-979C-412A-A881-EAACEB6E2F73}" type="datetimeFigureOut">
              <a:rPr lang="fr-FR" smtClean="0"/>
              <a:t>12/12/2024</a:t>
            </a:fld>
            <a:endParaRPr lang="fr-FR" dirty="0"/>
          </a:p>
        </p:txBody>
      </p:sp>
      <p:sp>
        <p:nvSpPr>
          <p:cNvPr id="4" name="Footer Placeholder 3"/>
          <p:cNvSpPr>
            <a:spLocks noGrp="1"/>
          </p:cNvSpPr>
          <p:nvPr>
            <p:ph type="ftr" sz="quarter" idx="11"/>
          </p:nvPr>
        </p:nvSpPr>
        <p:spPr/>
        <p:txBody>
          <a:bodyPr/>
          <a:lstStyle/>
          <a:p>
            <a:endParaRPr lang="fr-FR" dirty="0"/>
          </a:p>
        </p:txBody>
      </p:sp>
      <p:sp>
        <p:nvSpPr>
          <p:cNvPr id="5" name="Slide Number Placeholder 4"/>
          <p:cNvSpPr>
            <a:spLocks noGrp="1"/>
          </p:cNvSpPr>
          <p:nvPr>
            <p:ph type="sldNum" sz="quarter" idx="12"/>
          </p:nvPr>
        </p:nvSpPr>
        <p:spPr/>
        <p:txBody>
          <a:bodyPr/>
          <a:lstStyle/>
          <a:p>
            <a:fld id="{710B69C5-9065-4BC6-8B91-5A9BCECFC913}" type="slidenum">
              <a:rPr lang="fr-FR" smtClean="0"/>
              <a:t>‹N°›</a:t>
            </a:fld>
            <a:endParaRPr lang="fr-FR" dirty="0"/>
          </a:p>
        </p:txBody>
      </p:sp>
    </p:spTree>
    <p:extLst>
      <p:ext uri="{BB962C8B-B14F-4D97-AF65-F5344CB8AC3E}">
        <p14:creationId xmlns:p14="http://schemas.microsoft.com/office/powerpoint/2010/main" val="2371142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7FE25D-979C-412A-A881-EAACEB6E2F73}" type="datetimeFigureOut">
              <a:rPr lang="fr-FR" smtClean="0"/>
              <a:t>12/12/2024</a:t>
            </a:fld>
            <a:endParaRPr lang="fr-FR" dirty="0"/>
          </a:p>
        </p:txBody>
      </p:sp>
      <p:sp>
        <p:nvSpPr>
          <p:cNvPr id="3" name="Footer Placeholder 2"/>
          <p:cNvSpPr>
            <a:spLocks noGrp="1"/>
          </p:cNvSpPr>
          <p:nvPr>
            <p:ph type="ftr" sz="quarter" idx="11"/>
          </p:nvPr>
        </p:nvSpPr>
        <p:spPr/>
        <p:txBody>
          <a:bodyPr/>
          <a:lstStyle/>
          <a:p>
            <a:endParaRPr lang="fr-FR" dirty="0"/>
          </a:p>
        </p:txBody>
      </p:sp>
      <p:sp>
        <p:nvSpPr>
          <p:cNvPr id="4" name="Slide Number Placeholder 3"/>
          <p:cNvSpPr>
            <a:spLocks noGrp="1"/>
          </p:cNvSpPr>
          <p:nvPr>
            <p:ph type="sldNum" sz="quarter" idx="12"/>
          </p:nvPr>
        </p:nvSpPr>
        <p:spPr/>
        <p:txBody>
          <a:bodyPr/>
          <a:lstStyle/>
          <a:p>
            <a:fld id="{710B69C5-9065-4BC6-8B91-5A9BCECFC913}" type="slidenum">
              <a:rPr lang="fr-FR" smtClean="0"/>
              <a:t>‹N°›</a:t>
            </a:fld>
            <a:endParaRPr lang="fr-FR" dirty="0"/>
          </a:p>
        </p:txBody>
      </p:sp>
    </p:spTree>
    <p:extLst>
      <p:ext uri="{BB962C8B-B14F-4D97-AF65-F5344CB8AC3E}">
        <p14:creationId xmlns:p14="http://schemas.microsoft.com/office/powerpoint/2010/main" val="36760949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127FE25D-979C-412A-A881-EAACEB6E2F73}" type="datetimeFigureOut">
              <a:rPr lang="fr-FR" smtClean="0"/>
              <a:t>12/12/2024</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710B69C5-9065-4BC6-8B91-5A9BCECFC913}" type="slidenum">
              <a:rPr lang="fr-FR" smtClean="0"/>
              <a:t>‹N°›</a:t>
            </a:fld>
            <a:endParaRPr lang="fr-FR" dirty="0"/>
          </a:p>
        </p:txBody>
      </p:sp>
    </p:spTree>
    <p:extLst>
      <p:ext uri="{BB962C8B-B14F-4D97-AF65-F5344CB8AC3E}">
        <p14:creationId xmlns:p14="http://schemas.microsoft.com/office/powerpoint/2010/main" val="3829962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dirty="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127FE25D-979C-412A-A881-EAACEB6E2F73}" type="datetimeFigureOut">
              <a:rPr lang="fr-FR" smtClean="0"/>
              <a:t>12/12/2024</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710B69C5-9065-4BC6-8B91-5A9BCECFC913}" type="slidenum">
              <a:rPr lang="fr-FR" smtClean="0"/>
              <a:t>‹N°›</a:t>
            </a:fld>
            <a:endParaRPr lang="fr-FR" dirty="0"/>
          </a:p>
        </p:txBody>
      </p:sp>
    </p:spTree>
    <p:extLst>
      <p:ext uri="{BB962C8B-B14F-4D97-AF65-F5344CB8AC3E}">
        <p14:creationId xmlns:p14="http://schemas.microsoft.com/office/powerpoint/2010/main" val="1493482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27FE25D-979C-412A-A881-EAACEB6E2F73}" type="datetimeFigureOut">
              <a:rPr lang="fr-FR" smtClean="0"/>
              <a:t>12/12/2024</a:t>
            </a:fld>
            <a:endParaRPr lang="fr-FR"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10B69C5-9065-4BC6-8B91-5A9BCECFC913}" type="slidenum">
              <a:rPr lang="fr-FR" smtClean="0"/>
              <a:t>‹N°›</a:t>
            </a:fld>
            <a:endParaRPr lang="fr-FR" dirty="0"/>
          </a:p>
        </p:txBody>
      </p:sp>
    </p:spTree>
    <p:extLst>
      <p:ext uri="{BB962C8B-B14F-4D97-AF65-F5344CB8AC3E}">
        <p14:creationId xmlns:p14="http://schemas.microsoft.com/office/powerpoint/2010/main" val="369428912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179AF46-7DAC-587D-442B-66FBC04B2161}"/>
              </a:ext>
            </a:extLst>
          </p:cNvPr>
          <p:cNvSpPr>
            <a:spLocks noGrp="1"/>
          </p:cNvSpPr>
          <p:nvPr>
            <p:ph type="ctrTitle"/>
          </p:nvPr>
        </p:nvSpPr>
        <p:spPr>
          <a:xfrm>
            <a:off x="714414" y="2235200"/>
            <a:ext cx="9144000" cy="2387600"/>
          </a:xfrm>
        </p:spPr>
        <p:txBody>
          <a:bodyPr/>
          <a:lstStyle/>
          <a:p>
            <a:r>
              <a:rPr lang="fr-FR" b="1" dirty="0"/>
              <a:t>Méthodologie de l’épreuve économique et juridique</a:t>
            </a:r>
          </a:p>
        </p:txBody>
      </p:sp>
    </p:spTree>
    <p:extLst>
      <p:ext uri="{BB962C8B-B14F-4D97-AF65-F5344CB8AC3E}">
        <p14:creationId xmlns:p14="http://schemas.microsoft.com/office/powerpoint/2010/main" val="47580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2480" y="480507"/>
            <a:ext cx="9692640" cy="5293757"/>
          </a:xfrm>
          <a:prstGeom prst="rect">
            <a:avLst/>
          </a:prstGeom>
        </p:spPr>
        <p:txBody>
          <a:bodyPr wrap="square">
            <a:spAutoFit/>
          </a:bodyPr>
          <a:lstStyle/>
          <a:p>
            <a:pPr algn="just"/>
            <a:r>
              <a:rPr lang="fr-FR" b="1" dirty="0">
                <a:solidFill>
                  <a:srgbClr val="000000"/>
                </a:solidFill>
                <a:latin typeface="Arial" panose="020B0604020202020204" pitchFamily="34" charset="0"/>
              </a:rPr>
              <a:t>Les interdictions imposées aux influenceurs. </a:t>
            </a:r>
            <a:endParaRPr lang="fr-FR" dirty="0">
              <a:solidFill>
                <a:srgbClr val="000000"/>
              </a:solidFill>
              <a:latin typeface="Arial" panose="020B0604020202020204" pitchFamily="34" charset="0"/>
            </a:endParaRPr>
          </a:p>
          <a:p>
            <a:pPr algn="just"/>
            <a:r>
              <a:rPr lang="fr-FR" dirty="0">
                <a:solidFill>
                  <a:srgbClr val="000000"/>
                </a:solidFill>
                <a:latin typeface="Arial" panose="020B0604020202020204" pitchFamily="34" charset="0"/>
              </a:rPr>
              <a:t>L’article 4 de la loi susvisée </a:t>
            </a:r>
            <a:r>
              <a:rPr lang="fr-FR" dirty="0">
                <a:solidFill>
                  <a:srgbClr val="000000"/>
                </a:solidFill>
                <a:highlight>
                  <a:srgbClr val="FFFF00"/>
                </a:highlight>
                <a:latin typeface="Arial" panose="020B0604020202020204" pitchFamily="34" charset="0"/>
              </a:rPr>
              <a:t>interdit</a:t>
            </a:r>
            <a:r>
              <a:rPr lang="fr-FR" dirty="0">
                <a:solidFill>
                  <a:srgbClr val="000000"/>
                </a:solidFill>
                <a:latin typeface="Arial" panose="020B0604020202020204" pitchFamily="34" charset="0"/>
              </a:rPr>
              <a:t> aux personnes exerçant une activité d’influence commerciale par voie électronique, la </a:t>
            </a:r>
            <a:r>
              <a:rPr lang="fr-FR" dirty="0">
                <a:solidFill>
                  <a:srgbClr val="000000"/>
                </a:solidFill>
                <a:highlight>
                  <a:srgbClr val="FFFF00"/>
                </a:highlight>
                <a:latin typeface="Arial" panose="020B0604020202020204" pitchFamily="34" charset="0"/>
              </a:rPr>
              <a:t>promotion</a:t>
            </a:r>
            <a:r>
              <a:rPr lang="fr-FR" dirty="0">
                <a:solidFill>
                  <a:srgbClr val="000000"/>
                </a:solidFill>
                <a:latin typeface="Arial" panose="020B0604020202020204" pitchFamily="34" charset="0"/>
              </a:rPr>
              <a:t>, directe ou indirecte de la </a:t>
            </a:r>
            <a:r>
              <a:rPr lang="fr-FR" dirty="0">
                <a:solidFill>
                  <a:srgbClr val="000000"/>
                </a:solidFill>
                <a:highlight>
                  <a:srgbClr val="FFFF00"/>
                </a:highlight>
                <a:latin typeface="Arial" panose="020B0604020202020204" pitchFamily="34" charset="0"/>
              </a:rPr>
              <a:t>chirurgie</a:t>
            </a:r>
            <a:r>
              <a:rPr lang="fr-FR" dirty="0">
                <a:solidFill>
                  <a:srgbClr val="000000"/>
                </a:solidFill>
                <a:latin typeface="Arial" panose="020B0604020202020204" pitchFamily="34" charset="0"/>
              </a:rPr>
              <a:t> et de la </a:t>
            </a:r>
            <a:r>
              <a:rPr lang="fr-FR" dirty="0">
                <a:solidFill>
                  <a:srgbClr val="000000"/>
                </a:solidFill>
                <a:highlight>
                  <a:srgbClr val="FFFF00"/>
                </a:highlight>
                <a:latin typeface="Arial" panose="020B0604020202020204" pitchFamily="34" charset="0"/>
              </a:rPr>
              <a:t>médecine esthétiques</a:t>
            </a:r>
            <a:r>
              <a:rPr lang="fr-FR" dirty="0">
                <a:solidFill>
                  <a:srgbClr val="000000"/>
                </a:solidFill>
                <a:latin typeface="Arial" panose="020B0604020202020204" pitchFamily="34" charset="0"/>
              </a:rPr>
              <a:t>, « </a:t>
            </a:r>
            <a:r>
              <a:rPr lang="fr-FR" i="1" dirty="0">
                <a:solidFill>
                  <a:srgbClr val="000000"/>
                </a:solidFill>
                <a:latin typeface="Arial" panose="020B0604020202020204" pitchFamily="34" charset="0"/>
              </a:rPr>
              <a:t>de produits, d'actes, de procédés, de techniques et de méthodes présentés comme comparables, préférables ou substituables à des actes, des protocoles ou des prescriptions thérapeutiques </a:t>
            </a:r>
            <a:r>
              <a:rPr lang="fr-FR" dirty="0">
                <a:solidFill>
                  <a:srgbClr val="000000"/>
                </a:solidFill>
                <a:latin typeface="Arial" panose="020B0604020202020204" pitchFamily="34" charset="0"/>
              </a:rPr>
              <a:t>», de produits de </a:t>
            </a:r>
            <a:r>
              <a:rPr lang="fr-FR" dirty="0">
                <a:solidFill>
                  <a:srgbClr val="000000"/>
                </a:solidFill>
                <a:highlight>
                  <a:srgbClr val="FFFF00"/>
                </a:highlight>
                <a:latin typeface="Arial" panose="020B0604020202020204" pitchFamily="34" charset="0"/>
              </a:rPr>
              <a:t>nicotine</a:t>
            </a:r>
            <a:r>
              <a:rPr lang="fr-FR" dirty="0">
                <a:solidFill>
                  <a:srgbClr val="000000"/>
                </a:solidFill>
                <a:latin typeface="Arial" panose="020B0604020202020204" pitchFamily="34" charset="0"/>
              </a:rPr>
              <a:t>, des produits et </a:t>
            </a:r>
            <a:r>
              <a:rPr lang="fr-FR" dirty="0">
                <a:solidFill>
                  <a:srgbClr val="000000"/>
                </a:solidFill>
                <a:highlight>
                  <a:srgbClr val="FFFF00"/>
                </a:highlight>
                <a:latin typeface="Arial" panose="020B0604020202020204" pitchFamily="34" charset="0"/>
              </a:rPr>
              <a:t>services financiers et d’abonnements à des conseils ou à des pronostics sportifs</a:t>
            </a:r>
            <a:r>
              <a:rPr lang="fr-FR" dirty="0">
                <a:solidFill>
                  <a:srgbClr val="000000"/>
                </a:solidFill>
                <a:latin typeface="Arial" panose="020B0604020202020204" pitchFamily="34" charset="0"/>
              </a:rPr>
              <a:t>. </a:t>
            </a:r>
          </a:p>
          <a:p>
            <a:pPr algn="just"/>
            <a:r>
              <a:rPr lang="fr-FR" b="1" dirty="0">
                <a:solidFill>
                  <a:srgbClr val="000000"/>
                </a:solidFill>
                <a:latin typeface="Arial" panose="020B0604020202020204" pitchFamily="34" charset="0"/>
              </a:rPr>
              <a:t>Les obligations à destination des influenceurs. </a:t>
            </a:r>
            <a:endParaRPr lang="fr-FR" dirty="0">
              <a:solidFill>
                <a:srgbClr val="000000"/>
              </a:solidFill>
              <a:latin typeface="Arial" panose="020B0604020202020204" pitchFamily="34" charset="0"/>
            </a:endParaRPr>
          </a:p>
          <a:p>
            <a:pPr algn="just"/>
            <a:r>
              <a:rPr lang="fr-FR" dirty="0">
                <a:solidFill>
                  <a:srgbClr val="000000"/>
                </a:solidFill>
                <a:latin typeface="Arial" panose="020B0604020202020204" pitchFamily="34" charset="0"/>
              </a:rPr>
              <a:t>L’article 5 de la loi prévoit </a:t>
            </a:r>
            <a:r>
              <a:rPr lang="fr-FR" dirty="0">
                <a:solidFill>
                  <a:srgbClr val="000000"/>
                </a:solidFill>
                <a:highlight>
                  <a:srgbClr val="FFFF00"/>
                </a:highlight>
                <a:latin typeface="Arial" panose="020B0604020202020204" pitchFamily="34" charset="0"/>
              </a:rPr>
              <a:t>l’obligation</a:t>
            </a:r>
            <a:r>
              <a:rPr lang="fr-FR" dirty="0">
                <a:solidFill>
                  <a:srgbClr val="000000"/>
                </a:solidFill>
                <a:latin typeface="Arial" panose="020B0604020202020204" pitchFamily="34" charset="0"/>
              </a:rPr>
              <a:t> pour les </a:t>
            </a:r>
            <a:r>
              <a:rPr lang="fr-FR" dirty="0">
                <a:solidFill>
                  <a:srgbClr val="000000"/>
                </a:solidFill>
                <a:highlight>
                  <a:srgbClr val="FFFF00"/>
                </a:highlight>
                <a:latin typeface="Arial" panose="020B0604020202020204" pitchFamily="34" charset="0"/>
              </a:rPr>
              <a:t>influenceurs</a:t>
            </a:r>
            <a:r>
              <a:rPr lang="fr-FR" dirty="0">
                <a:solidFill>
                  <a:srgbClr val="000000"/>
                </a:solidFill>
                <a:latin typeface="Arial" panose="020B0604020202020204" pitchFamily="34" charset="0"/>
              </a:rPr>
              <a:t> d’indiquer de manière claire, lisible et identifiable, la mention « </a:t>
            </a:r>
            <a:r>
              <a:rPr lang="fr-FR" dirty="0">
                <a:solidFill>
                  <a:srgbClr val="000000"/>
                </a:solidFill>
                <a:highlight>
                  <a:srgbClr val="FFFF00"/>
                </a:highlight>
                <a:latin typeface="Arial" panose="020B0604020202020204" pitchFamily="34" charset="0"/>
              </a:rPr>
              <a:t>publicité</a:t>
            </a:r>
            <a:r>
              <a:rPr lang="fr-FR" dirty="0">
                <a:solidFill>
                  <a:srgbClr val="000000"/>
                </a:solidFill>
                <a:latin typeface="Arial" panose="020B0604020202020204" pitchFamily="34" charset="0"/>
              </a:rPr>
              <a:t> » ou « </a:t>
            </a:r>
            <a:r>
              <a:rPr lang="fr-FR" dirty="0">
                <a:solidFill>
                  <a:srgbClr val="000000"/>
                </a:solidFill>
                <a:highlight>
                  <a:srgbClr val="FFFF00"/>
                </a:highlight>
                <a:latin typeface="Arial" panose="020B0604020202020204" pitchFamily="34" charset="0"/>
              </a:rPr>
              <a:t>collaboration commerciale </a:t>
            </a:r>
            <a:r>
              <a:rPr lang="fr-FR" dirty="0">
                <a:solidFill>
                  <a:srgbClr val="000000"/>
                </a:solidFill>
                <a:latin typeface="Arial" panose="020B0604020202020204" pitchFamily="34" charset="0"/>
              </a:rPr>
              <a:t>» pour tout contenu faisant la promotion de biens, de services ou d’une cause quelconque. L’absence d’une telle mention constitue une </a:t>
            </a:r>
            <a:r>
              <a:rPr lang="fr-FR" dirty="0">
                <a:solidFill>
                  <a:srgbClr val="000000"/>
                </a:solidFill>
                <a:highlight>
                  <a:srgbClr val="FFFF00"/>
                </a:highlight>
                <a:latin typeface="Arial" panose="020B0604020202020204" pitchFamily="34" charset="0"/>
              </a:rPr>
              <a:t>pratique commerciale trompeuse </a:t>
            </a:r>
            <a:r>
              <a:rPr lang="fr-FR" dirty="0">
                <a:solidFill>
                  <a:srgbClr val="000000"/>
                </a:solidFill>
                <a:latin typeface="Arial" panose="020B0604020202020204" pitchFamily="34" charset="0"/>
              </a:rPr>
              <a:t>par omission et pourra être punie de </a:t>
            </a:r>
            <a:r>
              <a:rPr lang="fr-FR" dirty="0">
                <a:solidFill>
                  <a:srgbClr val="000000"/>
                </a:solidFill>
                <a:highlight>
                  <a:srgbClr val="FFFF00"/>
                </a:highlight>
                <a:latin typeface="Arial" panose="020B0604020202020204" pitchFamily="34" charset="0"/>
              </a:rPr>
              <a:t>deux ans d’emprisonnement et de 300 000 € d’amende. </a:t>
            </a:r>
          </a:p>
          <a:p>
            <a:pPr algn="just"/>
            <a:r>
              <a:rPr lang="fr-FR" dirty="0">
                <a:solidFill>
                  <a:srgbClr val="000000"/>
                </a:solidFill>
                <a:latin typeface="Arial" panose="020B0604020202020204" pitchFamily="34" charset="0"/>
              </a:rPr>
              <a:t>Ce même article prévoit l’obligation de la mention « </a:t>
            </a:r>
            <a:r>
              <a:rPr lang="fr-FR" dirty="0">
                <a:solidFill>
                  <a:srgbClr val="000000"/>
                </a:solidFill>
                <a:highlight>
                  <a:srgbClr val="FFFF00"/>
                </a:highlight>
                <a:latin typeface="Arial" panose="020B0604020202020204" pitchFamily="34" charset="0"/>
              </a:rPr>
              <a:t>images retouchées </a:t>
            </a:r>
            <a:r>
              <a:rPr lang="fr-FR" dirty="0">
                <a:solidFill>
                  <a:srgbClr val="000000"/>
                </a:solidFill>
                <a:latin typeface="Arial" panose="020B0604020202020204" pitchFamily="34" charset="0"/>
              </a:rPr>
              <a:t>» sur les contenus ayant fait l’objet d’une </a:t>
            </a:r>
            <a:r>
              <a:rPr lang="fr-FR" dirty="0">
                <a:solidFill>
                  <a:srgbClr val="000000"/>
                </a:solidFill>
                <a:highlight>
                  <a:srgbClr val="FFFF00"/>
                </a:highlight>
                <a:latin typeface="Arial" panose="020B0604020202020204" pitchFamily="34" charset="0"/>
              </a:rPr>
              <a:t>modification</a:t>
            </a:r>
            <a:r>
              <a:rPr lang="fr-FR" dirty="0">
                <a:solidFill>
                  <a:srgbClr val="000000"/>
                </a:solidFill>
                <a:latin typeface="Arial" panose="020B0604020202020204" pitchFamily="34" charset="0"/>
              </a:rPr>
              <a:t> « </a:t>
            </a:r>
            <a:r>
              <a:rPr lang="fr-FR" i="1" dirty="0">
                <a:solidFill>
                  <a:srgbClr val="000000"/>
                </a:solidFill>
                <a:latin typeface="Arial" panose="020B0604020202020204" pitchFamily="34" charset="0"/>
              </a:rPr>
              <a:t>par tous procédés de traitement d'image visant à affiner ou à épaissir la silhouette ou à modifier l'apparence du visage </a:t>
            </a:r>
            <a:r>
              <a:rPr lang="fr-FR" dirty="0">
                <a:solidFill>
                  <a:srgbClr val="000000"/>
                </a:solidFill>
                <a:latin typeface="Arial" panose="020B0604020202020204" pitchFamily="34" charset="0"/>
              </a:rPr>
              <a:t>», ou encore l’obligation de la mention « </a:t>
            </a:r>
            <a:r>
              <a:rPr lang="fr-FR" dirty="0">
                <a:solidFill>
                  <a:srgbClr val="000000"/>
                </a:solidFill>
                <a:highlight>
                  <a:srgbClr val="FFFF00"/>
                </a:highlight>
                <a:latin typeface="Arial" panose="020B0604020202020204" pitchFamily="34" charset="0"/>
              </a:rPr>
              <a:t>images virtuelles </a:t>
            </a:r>
            <a:r>
              <a:rPr lang="fr-FR" dirty="0">
                <a:solidFill>
                  <a:srgbClr val="000000"/>
                </a:solidFill>
                <a:latin typeface="Arial" panose="020B0604020202020204" pitchFamily="34" charset="0"/>
              </a:rPr>
              <a:t>» s’agissant des productions de contenu par une </a:t>
            </a:r>
            <a:r>
              <a:rPr lang="fr-FR" dirty="0">
                <a:solidFill>
                  <a:srgbClr val="000000"/>
                </a:solidFill>
                <a:highlight>
                  <a:srgbClr val="FFFF00"/>
                </a:highlight>
                <a:latin typeface="Arial" panose="020B0604020202020204" pitchFamily="34" charset="0"/>
              </a:rPr>
              <a:t>intelligence artificielle. </a:t>
            </a:r>
          </a:p>
          <a:p>
            <a:pPr algn="just"/>
            <a:r>
              <a:rPr lang="fr-FR" sz="1400" i="1" dirty="0">
                <a:solidFill>
                  <a:srgbClr val="000000"/>
                </a:solidFill>
                <a:latin typeface="Arial" panose="020B0604020202020204" pitchFamily="34" charset="0"/>
              </a:rPr>
              <a:t>D’après economie.gouv.fr </a:t>
            </a:r>
            <a:endParaRPr lang="fr-FR" dirty="0"/>
          </a:p>
        </p:txBody>
      </p:sp>
    </p:spTree>
    <p:extLst>
      <p:ext uri="{BB962C8B-B14F-4D97-AF65-F5344CB8AC3E}">
        <p14:creationId xmlns:p14="http://schemas.microsoft.com/office/powerpoint/2010/main" val="11140271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25780" y="4105470"/>
            <a:ext cx="11140440" cy="2062103"/>
          </a:xfrm>
          <a:prstGeom prst="rect">
            <a:avLst/>
          </a:prstGeom>
        </p:spPr>
        <p:txBody>
          <a:bodyPr wrap="square">
            <a:spAutoFit/>
          </a:bodyPr>
          <a:lstStyle/>
          <a:p>
            <a:pPr algn="just"/>
            <a:endParaRPr lang="fr-FR" sz="2000" dirty="0">
              <a:solidFill>
                <a:srgbClr val="000000"/>
              </a:solidFill>
              <a:latin typeface="Arial" panose="020B0604020202020204" pitchFamily="34" charset="0"/>
            </a:endParaRPr>
          </a:p>
          <a:p>
            <a:pPr algn="just"/>
            <a:r>
              <a:rPr lang="fr-FR" b="1" dirty="0">
                <a:solidFill>
                  <a:srgbClr val="000000"/>
                </a:solidFill>
                <a:latin typeface="Arial" panose="020B0604020202020204" pitchFamily="34" charset="0"/>
              </a:rPr>
              <a:t>3. Répondre aux questions suivantes : </a:t>
            </a:r>
            <a:endParaRPr lang="fr-FR" dirty="0">
              <a:solidFill>
                <a:srgbClr val="000000"/>
              </a:solidFill>
              <a:latin typeface="Arial" panose="020B0604020202020204" pitchFamily="34" charset="0"/>
            </a:endParaRPr>
          </a:p>
          <a:p>
            <a:pPr algn="just"/>
            <a:endParaRPr lang="fr-FR" dirty="0">
              <a:solidFill>
                <a:srgbClr val="000000"/>
              </a:solidFill>
              <a:latin typeface="Arial" panose="020B0604020202020204" pitchFamily="34" charset="0"/>
            </a:endParaRPr>
          </a:p>
          <a:p>
            <a:pPr algn="just"/>
            <a:r>
              <a:rPr lang="fr-FR" dirty="0">
                <a:solidFill>
                  <a:srgbClr val="000000"/>
                </a:solidFill>
                <a:latin typeface="Arial" panose="020B0604020202020204" pitchFamily="34" charset="0"/>
              </a:rPr>
              <a:t>3.1. Expliciter l’expression soulignée dans le contexte (page 2) : « Dans cet univers en constante évolution, des dérives ont rapidement été constatées, obligeant le législateur à intervenir […] » </a:t>
            </a:r>
          </a:p>
          <a:p>
            <a:pPr algn="just"/>
            <a:endParaRPr lang="fr-FR" dirty="0">
              <a:solidFill>
                <a:srgbClr val="000000"/>
              </a:solidFill>
              <a:latin typeface="Arial" panose="020B0604020202020204" pitchFamily="34" charset="0"/>
            </a:endParaRPr>
          </a:p>
          <a:p>
            <a:pPr algn="just"/>
            <a:r>
              <a:rPr lang="fr-FR" dirty="0">
                <a:solidFill>
                  <a:srgbClr val="000000"/>
                </a:solidFill>
                <a:latin typeface="Arial" panose="020B0604020202020204" pitchFamily="34" charset="0"/>
              </a:rPr>
              <a:t>3.2. Quelles vont être les conséquences de la loi du 9 juin 2023 sur les pratiques des influenceurs ? </a:t>
            </a:r>
          </a:p>
        </p:txBody>
      </p:sp>
      <p:sp>
        <p:nvSpPr>
          <p:cNvPr id="2" name="ZoneTexte 1">
            <a:extLst>
              <a:ext uri="{FF2B5EF4-FFF2-40B4-BE49-F238E27FC236}">
                <a16:creationId xmlns:a16="http://schemas.microsoft.com/office/drawing/2014/main" id="{B264ADFB-7484-0E7B-EEAD-CE4BA1FFD4D0}"/>
              </a:ext>
            </a:extLst>
          </p:cNvPr>
          <p:cNvSpPr txBox="1"/>
          <p:nvPr/>
        </p:nvSpPr>
        <p:spPr>
          <a:xfrm>
            <a:off x="525780" y="261257"/>
            <a:ext cx="10954139" cy="5262979"/>
          </a:xfrm>
          <a:prstGeom prst="rect">
            <a:avLst/>
          </a:prstGeom>
          <a:noFill/>
        </p:spPr>
        <p:txBody>
          <a:bodyPr wrap="square" rtlCol="0">
            <a:spAutoFit/>
          </a:bodyPr>
          <a:lstStyle/>
          <a:p>
            <a:pPr algn="just"/>
            <a:r>
              <a:rPr lang="fr-FR" sz="1600" b="1" dirty="0">
                <a:solidFill>
                  <a:srgbClr val="FF0000"/>
                </a:solidFill>
              </a:rPr>
              <a:t>La France est un des premiers pays à encadrer légalement les usages des influenceurs sur la consommation.</a:t>
            </a:r>
          </a:p>
          <a:p>
            <a:pPr algn="just"/>
            <a:endParaRPr lang="fr-FR" sz="1600" b="1" dirty="0">
              <a:solidFill>
                <a:srgbClr val="FF0000"/>
              </a:solidFill>
            </a:endParaRPr>
          </a:p>
          <a:p>
            <a:pPr algn="just"/>
            <a:r>
              <a:rPr lang="fr-FR" sz="1600" b="1" dirty="0">
                <a:solidFill>
                  <a:srgbClr val="FF0000"/>
                </a:solidFill>
              </a:rPr>
              <a:t>Un influenceur est une personne physique ou morale qui use de sa notoriété pour faire la promotion d’un bien ou d’un service par voie électronique.</a:t>
            </a:r>
          </a:p>
          <a:p>
            <a:pPr algn="just"/>
            <a:endParaRPr lang="fr-FR" sz="1600" b="1" dirty="0">
              <a:solidFill>
                <a:srgbClr val="FF0000"/>
              </a:solidFill>
            </a:endParaRPr>
          </a:p>
          <a:p>
            <a:pPr algn="just"/>
            <a:r>
              <a:rPr lang="fr-FR" sz="1600" b="1" dirty="0">
                <a:solidFill>
                  <a:srgbClr val="FF0000"/>
                </a:solidFill>
              </a:rPr>
              <a:t>La loi impose un contrat écrit mentionnant l’identité des parties, la nature des missions, les coordonnées postales et le pays de résidence fiscale.</a:t>
            </a:r>
          </a:p>
          <a:p>
            <a:pPr algn="just"/>
            <a:endParaRPr lang="fr-FR" sz="1600" b="1" dirty="0">
              <a:solidFill>
                <a:srgbClr val="FF0000"/>
              </a:solidFill>
            </a:endParaRPr>
          </a:p>
          <a:p>
            <a:pPr algn="just"/>
            <a:r>
              <a:rPr lang="fr-FR" sz="1600" b="1" dirty="0">
                <a:solidFill>
                  <a:srgbClr val="FF0000"/>
                </a:solidFill>
              </a:rPr>
              <a:t>Tout comportement contraire à la loi peut être sanctionné d’une peine de 2 ans d’emprisonnement et jusqu’à 300000 € d’amende. </a:t>
            </a:r>
          </a:p>
          <a:p>
            <a:pPr algn="just"/>
            <a:endParaRPr lang="fr-FR" sz="1600" b="1" dirty="0">
              <a:solidFill>
                <a:srgbClr val="FF0000"/>
              </a:solidFill>
            </a:endParaRPr>
          </a:p>
          <a:p>
            <a:pPr algn="just"/>
            <a:r>
              <a:rPr lang="fr-FR" sz="1600" b="1" dirty="0">
                <a:solidFill>
                  <a:srgbClr val="FF0000"/>
                </a:solidFill>
              </a:rPr>
              <a:t>La loi interdit la promotion des actes médicaux et de chirurgie esthétique, la valorisation des paris sportifs.</a:t>
            </a:r>
          </a:p>
          <a:p>
            <a:pPr algn="just"/>
            <a:r>
              <a:rPr lang="fr-FR" sz="1600" b="1" dirty="0">
                <a:solidFill>
                  <a:srgbClr val="FF0000"/>
                </a:solidFill>
              </a:rPr>
              <a:t>Elle oblige les influenceurs à faire apparaître les mentions « collaboration commerciale », « image retouchée », « image virtuelle » sous chaque publication  de nature commerciale.</a:t>
            </a:r>
          </a:p>
          <a:p>
            <a:endParaRPr lang="fr-FR" sz="1600" dirty="0"/>
          </a:p>
          <a:p>
            <a:endParaRPr lang="fr-FR" sz="1600" dirty="0"/>
          </a:p>
          <a:p>
            <a:endParaRPr lang="fr-FR" sz="1600" dirty="0"/>
          </a:p>
          <a:p>
            <a:endParaRPr lang="fr-FR" sz="1600" dirty="0"/>
          </a:p>
          <a:p>
            <a:endParaRPr lang="fr-FR" dirty="0"/>
          </a:p>
          <a:p>
            <a:endParaRPr lang="fr-FR" dirty="0"/>
          </a:p>
        </p:txBody>
      </p:sp>
    </p:spTree>
    <p:extLst>
      <p:ext uri="{BB962C8B-B14F-4D97-AF65-F5344CB8AC3E}">
        <p14:creationId xmlns:p14="http://schemas.microsoft.com/office/powerpoint/2010/main" val="659839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8562BA8-2B6E-0445-67EA-3C7CAE4856B6}"/>
              </a:ext>
            </a:extLst>
          </p:cNvPr>
          <p:cNvSpPr/>
          <p:nvPr/>
        </p:nvSpPr>
        <p:spPr>
          <a:xfrm>
            <a:off x="357829" y="0"/>
            <a:ext cx="11140440" cy="4878259"/>
          </a:xfrm>
          <a:prstGeom prst="rect">
            <a:avLst/>
          </a:prstGeom>
        </p:spPr>
        <p:txBody>
          <a:bodyPr wrap="square">
            <a:spAutoFit/>
          </a:bodyPr>
          <a:lstStyle/>
          <a:p>
            <a:pPr algn="just"/>
            <a:endParaRPr lang="fr-FR" sz="2000" dirty="0">
              <a:solidFill>
                <a:srgbClr val="000000"/>
              </a:solidFill>
              <a:latin typeface="Arial" panose="020B0604020202020204" pitchFamily="34" charset="0"/>
            </a:endParaRPr>
          </a:p>
          <a:p>
            <a:pPr algn="just"/>
            <a:r>
              <a:rPr lang="fr-FR" b="1" dirty="0">
                <a:solidFill>
                  <a:srgbClr val="000000"/>
                </a:solidFill>
                <a:latin typeface="Arial" panose="020B0604020202020204" pitchFamily="34" charset="0"/>
              </a:rPr>
              <a:t>3. Répondre aux questions suivantes : </a:t>
            </a:r>
            <a:endParaRPr lang="fr-FR" dirty="0">
              <a:solidFill>
                <a:srgbClr val="000000"/>
              </a:solidFill>
              <a:latin typeface="Arial" panose="020B0604020202020204" pitchFamily="34" charset="0"/>
            </a:endParaRPr>
          </a:p>
          <a:p>
            <a:pPr algn="just"/>
            <a:endParaRPr lang="fr-FR" dirty="0">
              <a:solidFill>
                <a:srgbClr val="000000"/>
              </a:solidFill>
              <a:latin typeface="Arial" panose="020B0604020202020204" pitchFamily="34" charset="0"/>
            </a:endParaRPr>
          </a:p>
          <a:p>
            <a:pPr algn="just"/>
            <a:r>
              <a:rPr lang="fr-FR" dirty="0">
                <a:solidFill>
                  <a:srgbClr val="000000"/>
                </a:solidFill>
                <a:latin typeface="Arial" panose="020B0604020202020204" pitchFamily="34" charset="0"/>
              </a:rPr>
              <a:t>3.1. Expliciter l’expression soulignée dans le contexte (page 2) : « Dans cet univers en constante évolution, des dérives ont rapidement été constatées, obligeant le législateur à intervenir […] » </a:t>
            </a:r>
          </a:p>
          <a:p>
            <a:pPr algn="just"/>
            <a:endParaRPr lang="fr-FR" dirty="0">
              <a:solidFill>
                <a:srgbClr val="000000"/>
              </a:solidFill>
              <a:latin typeface="Arial" panose="020B0604020202020204" pitchFamily="34" charset="0"/>
            </a:endParaRPr>
          </a:p>
          <a:p>
            <a:pPr algn="just"/>
            <a:r>
              <a:rPr lang="fr-FR" b="1" dirty="0">
                <a:solidFill>
                  <a:srgbClr val="FF0000"/>
                </a:solidFill>
                <a:latin typeface="Arial" panose="020B0604020202020204" pitchFamily="34" charset="0"/>
              </a:rPr>
              <a:t>Le marché de l’influence connaît une expansion très importante. Les usages numériques (réseaux sociaux notamment) permettent aux marques d’accroître leur audience, elles utilisent pour cela des influenceurs.  </a:t>
            </a:r>
          </a:p>
          <a:p>
            <a:pPr algn="just"/>
            <a:endParaRPr lang="fr-FR" sz="1000" b="1" dirty="0">
              <a:solidFill>
                <a:srgbClr val="FF0000"/>
              </a:solidFill>
              <a:latin typeface="Arial" panose="020B0604020202020204" pitchFamily="34" charset="0"/>
            </a:endParaRPr>
          </a:p>
          <a:p>
            <a:pPr algn="just"/>
            <a:r>
              <a:rPr lang="fr-FR" b="1" dirty="0">
                <a:solidFill>
                  <a:srgbClr val="FF0000"/>
                </a:solidFill>
                <a:latin typeface="Arial" panose="020B0604020202020204" pitchFamily="34" charset="0"/>
              </a:rPr>
              <a:t>Les dérives constatées reposent sur des usages trompeurs de la part d’influenceurs (60 % selon la répression des fraudes) faisant la promotion de biens/services pouvant soit représenter un danger pour la santé, soit étant trompeur (partenariat commercial déguisé). 500 000 signalements ont été enregistrés. </a:t>
            </a:r>
          </a:p>
          <a:p>
            <a:pPr algn="just"/>
            <a:endParaRPr lang="fr-FR" sz="1100" b="1" dirty="0">
              <a:solidFill>
                <a:srgbClr val="FF0000"/>
              </a:solidFill>
              <a:latin typeface="Arial" panose="020B0604020202020204" pitchFamily="34" charset="0"/>
            </a:endParaRPr>
          </a:p>
          <a:p>
            <a:pPr algn="just"/>
            <a:r>
              <a:rPr lang="fr-FR" b="1" dirty="0">
                <a:solidFill>
                  <a:srgbClr val="FF0000"/>
                </a:solidFill>
                <a:latin typeface="Arial" panose="020B0604020202020204" pitchFamily="34" charset="0"/>
              </a:rPr>
              <a:t>Ce marché a donc besoin du législateur pour réguler les relations entre les acteurs.</a:t>
            </a:r>
          </a:p>
          <a:p>
            <a:pPr algn="just"/>
            <a:endParaRPr lang="fr-FR" b="1" dirty="0">
              <a:solidFill>
                <a:srgbClr val="FF0000"/>
              </a:solidFill>
              <a:latin typeface="Arial" panose="020B0604020202020204" pitchFamily="34" charset="0"/>
            </a:endParaRPr>
          </a:p>
          <a:p>
            <a:pPr algn="just"/>
            <a:r>
              <a:rPr lang="fr-FR" b="1" dirty="0">
                <a:solidFill>
                  <a:srgbClr val="000000"/>
                </a:solidFill>
                <a:latin typeface="Arial" panose="020B0604020202020204" pitchFamily="34" charset="0"/>
              </a:rPr>
              <a:t>3.2. Quelles vont être les conséquences de la loi du 9 juin 2023 sur les pratiques des influenceurs ? </a:t>
            </a:r>
          </a:p>
        </p:txBody>
      </p:sp>
      <p:sp>
        <p:nvSpPr>
          <p:cNvPr id="5" name="ZoneTexte 4">
            <a:extLst>
              <a:ext uri="{FF2B5EF4-FFF2-40B4-BE49-F238E27FC236}">
                <a16:creationId xmlns:a16="http://schemas.microsoft.com/office/drawing/2014/main" id="{6EA0EB1C-22A1-C1A7-2768-5D39D7ECD1A9}"/>
              </a:ext>
            </a:extLst>
          </p:cNvPr>
          <p:cNvSpPr txBox="1"/>
          <p:nvPr/>
        </p:nvSpPr>
        <p:spPr>
          <a:xfrm>
            <a:off x="357829" y="5037365"/>
            <a:ext cx="10810914" cy="2031325"/>
          </a:xfrm>
          <a:prstGeom prst="rect">
            <a:avLst/>
          </a:prstGeom>
          <a:noFill/>
        </p:spPr>
        <p:txBody>
          <a:bodyPr wrap="square" rtlCol="0">
            <a:spAutoFit/>
          </a:bodyPr>
          <a:lstStyle/>
          <a:p>
            <a:r>
              <a:rPr lang="fr-FR" b="1" dirty="0">
                <a:solidFill>
                  <a:srgbClr val="FF0000"/>
                </a:solidFill>
                <a:latin typeface="Arial" panose="020B0604020202020204" pitchFamily="34" charset="0"/>
                <a:cs typeface="Arial" panose="020B0604020202020204" pitchFamily="34" charset="0"/>
              </a:rPr>
              <a:t>Obligations : contrat écrit, stipulant des mentions obligatoires / faire apparaître des mentions obligatoires (partenariat commercial, image retouchée, image virtuelle) </a:t>
            </a:r>
          </a:p>
          <a:p>
            <a:endParaRPr lang="fr-FR" b="1" dirty="0">
              <a:solidFill>
                <a:srgbClr val="FF0000"/>
              </a:solidFill>
              <a:latin typeface="Arial" panose="020B0604020202020204" pitchFamily="34" charset="0"/>
              <a:cs typeface="Arial" panose="020B0604020202020204" pitchFamily="34" charset="0"/>
            </a:endParaRPr>
          </a:p>
          <a:p>
            <a:r>
              <a:rPr lang="fr-FR" b="1" dirty="0">
                <a:solidFill>
                  <a:srgbClr val="FF0000"/>
                </a:solidFill>
                <a:latin typeface="Arial" panose="020B0604020202020204" pitchFamily="34" charset="0"/>
                <a:cs typeface="Arial" panose="020B0604020202020204" pitchFamily="34" charset="0"/>
              </a:rPr>
              <a:t>Interdictions : de faire la promotion de la médecine, chirurgie esthétique, nicotine, paris sportifs</a:t>
            </a:r>
          </a:p>
          <a:p>
            <a:endParaRPr lang="fr-FR" b="1" dirty="0">
              <a:solidFill>
                <a:srgbClr val="FF0000"/>
              </a:solidFill>
              <a:latin typeface="Arial" panose="020B0604020202020204" pitchFamily="34" charset="0"/>
              <a:cs typeface="Arial" panose="020B0604020202020204" pitchFamily="34" charset="0"/>
            </a:endParaRPr>
          </a:p>
          <a:p>
            <a:r>
              <a:rPr lang="fr-FR" b="1" dirty="0">
                <a:solidFill>
                  <a:srgbClr val="FF0000"/>
                </a:solidFill>
                <a:latin typeface="Arial" panose="020B0604020202020204" pitchFamily="34" charset="0"/>
                <a:cs typeface="Arial" panose="020B0604020202020204" pitchFamily="34" charset="0"/>
              </a:rPr>
              <a:t>Sanctions : 2 ans d’emprisonnement, 300 000 € d’amende</a:t>
            </a:r>
          </a:p>
          <a:p>
            <a:endParaRPr lang="fr-FR" dirty="0"/>
          </a:p>
        </p:txBody>
      </p:sp>
    </p:spTree>
    <p:extLst>
      <p:ext uri="{BB962C8B-B14F-4D97-AF65-F5344CB8AC3E}">
        <p14:creationId xmlns:p14="http://schemas.microsoft.com/office/powerpoint/2010/main" val="2987810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A55E3DCA-DDF6-78FF-3C92-8032D9D44F2D}"/>
              </a:ext>
            </a:extLst>
          </p:cNvPr>
          <p:cNvSpPr txBox="1"/>
          <p:nvPr/>
        </p:nvSpPr>
        <p:spPr>
          <a:xfrm>
            <a:off x="380222" y="289679"/>
            <a:ext cx="10863165" cy="3231654"/>
          </a:xfrm>
          <a:prstGeom prst="rect">
            <a:avLst/>
          </a:prstGeom>
          <a:noFill/>
        </p:spPr>
        <p:txBody>
          <a:bodyPr wrap="square">
            <a:spAutoFit/>
          </a:bodyPr>
          <a:lstStyle/>
          <a:p>
            <a:r>
              <a:rPr lang="fr-FR" sz="3600" b="1" dirty="0"/>
              <a:t>2ème partie - Écrit structuré</a:t>
            </a:r>
          </a:p>
          <a:p>
            <a:endParaRPr lang="fr-FR" sz="3600" b="1" dirty="0"/>
          </a:p>
          <a:p>
            <a:r>
              <a:rPr lang="fr-FR" dirty="0"/>
              <a:t>À l'aide de vos connaissances et du dossier joint, rédiger une réponse structurée et argumentée (en suivant le plan proposé ci-dessous) à la question posée par madame Arron :</a:t>
            </a:r>
          </a:p>
          <a:p>
            <a:endParaRPr lang="fr-FR" dirty="0"/>
          </a:p>
          <a:p>
            <a:pPr algn="ctr"/>
            <a:r>
              <a:rPr lang="fr-FR" sz="2400" b="1" dirty="0"/>
              <a:t>« Le développement du marché de l’influence doit-il être encadré ? »</a:t>
            </a:r>
          </a:p>
          <a:p>
            <a:pPr algn="ctr"/>
            <a:endParaRPr lang="fr-FR" dirty="0"/>
          </a:p>
          <a:p>
            <a:r>
              <a:rPr lang="fr-FR" dirty="0"/>
              <a:t>Dans une introduction, présenter la problématique, expliciter ses concepts essentiels et annoncer le plan</a:t>
            </a:r>
          </a:p>
        </p:txBody>
      </p:sp>
      <p:sp>
        <p:nvSpPr>
          <p:cNvPr id="7" name="ZoneTexte 6">
            <a:extLst>
              <a:ext uri="{FF2B5EF4-FFF2-40B4-BE49-F238E27FC236}">
                <a16:creationId xmlns:a16="http://schemas.microsoft.com/office/drawing/2014/main" id="{4F5F5B5F-D447-AAA2-EA54-4D018C8FCEA3}"/>
              </a:ext>
            </a:extLst>
          </p:cNvPr>
          <p:cNvSpPr txBox="1"/>
          <p:nvPr/>
        </p:nvSpPr>
        <p:spPr>
          <a:xfrm>
            <a:off x="454867" y="3429000"/>
            <a:ext cx="10228683" cy="3139321"/>
          </a:xfrm>
          <a:prstGeom prst="rect">
            <a:avLst/>
          </a:prstGeom>
          <a:noFill/>
        </p:spPr>
        <p:txBody>
          <a:bodyPr wrap="square">
            <a:spAutoFit/>
          </a:bodyPr>
          <a:lstStyle/>
          <a:p>
            <a:pPr marL="400050" indent="-400050">
              <a:buAutoNum type="romanUcPeriod"/>
            </a:pPr>
            <a:r>
              <a:rPr lang="fr-FR" b="1" dirty="0">
                <a:latin typeface="Arial" panose="020B0604020202020204" pitchFamily="34" charset="0"/>
                <a:cs typeface="Arial" panose="020B0604020202020204" pitchFamily="34" charset="0"/>
              </a:rPr>
              <a:t>Une croissance économique forte entraînant l’arrivée de nombreux acteurs.</a:t>
            </a:r>
          </a:p>
          <a:p>
            <a:endParaRPr lang="fr-FR" b="1" dirty="0">
              <a:latin typeface="Arial" panose="020B0604020202020204" pitchFamily="34" charset="0"/>
              <a:cs typeface="Arial" panose="020B0604020202020204" pitchFamily="34" charset="0"/>
            </a:endParaRPr>
          </a:p>
          <a:p>
            <a:r>
              <a:rPr lang="fr-FR" b="1" dirty="0">
                <a:latin typeface="Arial" panose="020B0604020202020204" pitchFamily="34" charset="0"/>
                <a:cs typeface="Arial" panose="020B0604020202020204" pitchFamily="34" charset="0"/>
              </a:rPr>
              <a:t>a. Un marché en plein essor.</a:t>
            </a:r>
          </a:p>
          <a:p>
            <a:r>
              <a:rPr lang="fr-FR" b="1" dirty="0">
                <a:latin typeface="Arial" panose="020B0604020202020204" pitchFamily="34" charset="0"/>
                <a:cs typeface="Arial" panose="020B0604020202020204" pitchFamily="34" charset="0"/>
              </a:rPr>
              <a:t>b. Des acteurs multiples aux relations nouvelles.</a:t>
            </a:r>
          </a:p>
          <a:p>
            <a:endParaRPr lang="fr-FR" b="1" dirty="0">
              <a:latin typeface="Arial" panose="020B0604020202020204" pitchFamily="34" charset="0"/>
              <a:cs typeface="Arial" panose="020B0604020202020204" pitchFamily="34" charset="0"/>
            </a:endParaRPr>
          </a:p>
          <a:p>
            <a:r>
              <a:rPr lang="fr-FR" b="1" dirty="0">
                <a:latin typeface="Arial" panose="020B0604020202020204" pitchFamily="34" charset="0"/>
                <a:cs typeface="Arial" panose="020B0604020202020204" pitchFamily="34" charset="0"/>
              </a:rPr>
              <a:t>II. Un encadrement juridique nécessaire.</a:t>
            </a:r>
          </a:p>
          <a:p>
            <a:endParaRPr lang="fr-FR" b="1" dirty="0">
              <a:latin typeface="Arial" panose="020B0604020202020204" pitchFamily="34" charset="0"/>
              <a:cs typeface="Arial" panose="020B0604020202020204" pitchFamily="34" charset="0"/>
            </a:endParaRPr>
          </a:p>
          <a:p>
            <a:r>
              <a:rPr lang="fr-FR" b="1" dirty="0">
                <a:latin typeface="Arial" panose="020B0604020202020204" pitchFamily="34" charset="0"/>
                <a:cs typeface="Arial" panose="020B0604020202020204" pitchFamily="34" charset="0"/>
              </a:rPr>
              <a:t>a. Des métiers nouveaux à encadrer.</a:t>
            </a:r>
          </a:p>
          <a:p>
            <a:r>
              <a:rPr lang="fr-FR" b="1" dirty="0">
                <a:latin typeface="Arial" panose="020B0604020202020204" pitchFamily="34" charset="0"/>
                <a:cs typeface="Arial" panose="020B0604020202020204" pitchFamily="34" charset="0"/>
              </a:rPr>
              <a:t>b. Des consommateurs à protéger.</a:t>
            </a:r>
          </a:p>
          <a:p>
            <a:endParaRPr lang="fr-FR" b="1" dirty="0">
              <a:latin typeface="Arial" panose="020B0604020202020204" pitchFamily="34" charset="0"/>
              <a:cs typeface="Arial" panose="020B0604020202020204" pitchFamily="34" charset="0"/>
            </a:endParaRPr>
          </a:p>
          <a:p>
            <a:r>
              <a:rPr lang="fr-FR" b="1" dirty="0">
                <a:latin typeface="Arial" panose="020B0604020202020204" pitchFamily="34" charset="0"/>
                <a:cs typeface="Arial" panose="020B0604020202020204" pitchFamily="34" charset="0"/>
              </a:rPr>
              <a:t>Dans une conclusion, répondre de manière synthétique à la problématique</a:t>
            </a:r>
            <a:r>
              <a:rPr lang="fr-FR" dirty="0"/>
              <a:t>.</a:t>
            </a:r>
          </a:p>
        </p:txBody>
      </p:sp>
    </p:spTree>
    <p:extLst>
      <p:ext uri="{BB962C8B-B14F-4D97-AF65-F5344CB8AC3E}">
        <p14:creationId xmlns:p14="http://schemas.microsoft.com/office/powerpoint/2010/main" val="312671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104694-08C3-D042-5488-B33228FE41B2}"/>
              </a:ext>
            </a:extLst>
          </p:cNvPr>
          <p:cNvSpPr>
            <a:spLocks noGrp="1"/>
          </p:cNvSpPr>
          <p:nvPr>
            <p:ph type="title"/>
          </p:nvPr>
        </p:nvSpPr>
        <p:spPr/>
        <p:txBody>
          <a:bodyPr/>
          <a:lstStyle/>
          <a:p>
            <a:pPr algn="ctr"/>
            <a:r>
              <a:rPr lang="fr-FR" dirty="0"/>
              <a:t>Plan de type : pourquoi, comment ?</a:t>
            </a:r>
          </a:p>
        </p:txBody>
      </p:sp>
      <p:sp>
        <p:nvSpPr>
          <p:cNvPr id="4" name="ZoneTexte 3">
            <a:extLst>
              <a:ext uri="{FF2B5EF4-FFF2-40B4-BE49-F238E27FC236}">
                <a16:creationId xmlns:a16="http://schemas.microsoft.com/office/drawing/2014/main" id="{27AF4196-79E6-AD60-0114-F81034D86CC8}"/>
              </a:ext>
            </a:extLst>
          </p:cNvPr>
          <p:cNvSpPr txBox="1"/>
          <p:nvPr/>
        </p:nvSpPr>
        <p:spPr>
          <a:xfrm>
            <a:off x="438539" y="1573083"/>
            <a:ext cx="5887616" cy="5262979"/>
          </a:xfrm>
          <a:prstGeom prst="rect">
            <a:avLst/>
          </a:prstGeom>
          <a:noFill/>
        </p:spPr>
        <p:txBody>
          <a:bodyPr wrap="square" rtlCol="0">
            <a:spAutoFit/>
          </a:bodyPr>
          <a:lstStyle/>
          <a:p>
            <a:pPr algn="just"/>
            <a:r>
              <a:rPr lang="fr-FR" sz="2400" b="1" dirty="0"/>
              <a:t>OBJECTIFS :</a:t>
            </a:r>
          </a:p>
          <a:p>
            <a:pPr algn="just"/>
            <a:endParaRPr lang="fr-FR" sz="2400" dirty="0"/>
          </a:p>
          <a:p>
            <a:pPr algn="just"/>
            <a:r>
              <a:rPr lang="fr-FR" sz="2400" b="1" dirty="0"/>
              <a:t>Repérer les enjeux du marché de l’influence :</a:t>
            </a:r>
          </a:p>
          <a:p>
            <a:pPr algn="just"/>
            <a:endParaRPr lang="fr-FR" sz="2400" b="1" dirty="0"/>
          </a:p>
          <a:p>
            <a:pPr marL="342900" indent="-342900" algn="just">
              <a:buFont typeface="Arial" panose="020B0604020202020204" pitchFamily="34" charset="0"/>
              <a:buChar char="•"/>
            </a:pPr>
            <a:r>
              <a:rPr lang="fr-FR" sz="2400" b="1" dirty="0"/>
              <a:t>Etudier l’essor du marché</a:t>
            </a:r>
          </a:p>
          <a:p>
            <a:pPr marL="342900" indent="-342900" algn="just">
              <a:buFont typeface="Arial" panose="020B0604020202020204" pitchFamily="34" charset="0"/>
              <a:buChar char="•"/>
            </a:pPr>
            <a:r>
              <a:rPr lang="fr-FR" sz="2400" b="1" dirty="0"/>
              <a:t>Etudier les relations entre les agents sur ce marché</a:t>
            </a:r>
          </a:p>
          <a:p>
            <a:pPr algn="just"/>
            <a:endParaRPr lang="fr-FR" sz="2400" b="1" dirty="0"/>
          </a:p>
          <a:p>
            <a:pPr algn="just"/>
            <a:r>
              <a:rPr lang="fr-FR" sz="2400" b="1" dirty="0"/>
              <a:t>Préciser comment il doit être encadré : </a:t>
            </a:r>
          </a:p>
          <a:p>
            <a:pPr marL="342900" indent="-342900" algn="just">
              <a:buFont typeface="Arial" panose="020B0604020202020204" pitchFamily="34" charset="0"/>
              <a:buChar char="•"/>
            </a:pPr>
            <a:r>
              <a:rPr lang="fr-FR" sz="2400" b="1" dirty="0"/>
              <a:t>Préciser les métiers à encadrer (influenceurs, agence)</a:t>
            </a:r>
          </a:p>
          <a:p>
            <a:pPr marL="342900" indent="-342900" algn="just">
              <a:buFont typeface="Arial" panose="020B0604020202020204" pitchFamily="34" charset="0"/>
              <a:buChar char="•"/>
            </a:pPr>
            <a:r>
              <a:rPr lang="fr-FR" sz="2400" b="1" dirty="0"/>
              <a:t>Décrire comment le législateur protège les consommateurs</a:t>
            </a:r>
          </a:p>
        </p:txBody>
      </p:sp>
      <p:sp>
        <p:nvSpPr>
          <p:cNvPr id="5" name="ZoneTexte 4">
            <a:extLst>
              <a:ext uri="{FF2B5EF4-FFF2-40B4-BE49-F238E27FC236}">
                <a16:creationId xmlns:a16="http://schemas.microsoft.com/office/drawing/2014/main" id="{E9D3CD87-6CF8-5204-9D46-C6C0A60F4186}"/>
              </a:ext>
            </a:extLst>
          </p:cNvPr>
          <p:cNvSpPr txBox="1"/>
          <p:nvPr/>
        </p:nvSpPr>
        <p:spPr>
          <a:xfrm>
            <a:off x="7249886" y="1763486"/>
            <a:ext cx="4711959" cy="4154984"/>
          </a:xfrm>
          <a:prstGeom prst="rect">
            <a:avLst/>
          </a:prstGeom>
          <a:noFill/>
        </p:spPr>
        <p:txBody>
          <a:bodyPr wrap="square" rtlCol="0">
            <a:spAutoFit/>
          </a:bodyPr>
          <a:lstStyle/>
          <a:p>
            <a:pPr algn="just"/>
            <a:r>
              <a:rPr lang="fr-FR" sz="2400" b="1" dirty="0"/>
              <a:t>INTRODUCTION EN TROIS PARTIES</a:t>
            </a:r>
          </a:p>
          <a:p>
            <a:pPr algn="just"/>
            <a:endParaRPr lang="fr-FR" sz="2400" dirty="0"/>
          </a:p>
          <a:p>
            <a:pPr marL="342900" indent="-342900" algn="just">
              <a:buFont typeface="Arial" panose="020B0604020202020204" pitchFamily="34" charset="0"/>
              <a:buChar char="•"/>
            </a:pPr>
            <a:r>
              <a:rPr lang="fr-FR" sz="2400" b="1" dirty="0"/>
              <a:t>Phrase d’accroche présentant la problématique</a:t>
            </a:r>
          </a:p>
          <a:p>
            <a:pPr marL="342900" indent="-342900" algn="just">
              <a:buFont typeface="Arial" panose="020B0604020202020204" pitchFamily="34" charset="0"/>
              <a:buChar char="•"/>
            </a:pPr>
            <a:endParaRPr lang="fr-FR" sz="2400" b="1" dirty="0"/>
          </a:p>
          <a:p>
            <a:pPr marL="342900" indent="-342900" algn="just">
              <a:buFont typeface="Arial" panose="020B0604020202020204" pitchFamily="34" charset="0"/>
              <a:buChar char="•"/>
            </a:pPr>
            <a:r>
              <a:rPr lang="fr-FR" sz="2400" b="1" dirty="0"/>
              <a:t>Explicitation des concepts (des termes économiques et ou juridiques importants)</a:t>
            </a:r>
          </a:p>
          <a:p>
            <a:pPr marL="342900" indent="-342900" algn="just">
              <a:buFont typeface="Arial" panose="020B0604020202020204" pitchFamily="34" charset="0"/>
              <a:buChar char="•"/>
            </a:pPr>
            <a:endParaRPr lang="fr-FR" sz="2400" b="1" dirty="0"/>
          </a:p>
          <a:p>
            <a:pPr marL="342900" indent="-342900" algn="just">
              <a:buFont typeface="Arial" panose="020B0604020202020204" pitchFamily="34" charset="0"/>
              <a:buChar char="•"/>
            </a:pPr>
            <a:r>
              <a:rPr lang="fr-FR" sz="2400" b="1" dirty="0"/>
              <a:t>Annonce du plan</a:t>
            </a:r>
          </a:p>
        </p:txBody>
      </p:sp>
    </p:spTree>
    <p:extLst>
      <p:ext uri="{BB962C8B-B14F-4D97-AF65-F5344CB8AC3E}">
        <p14:creationId xmlns:p14="http://schemas.microsoft.com/office/powerpoint/2010/main" val="736258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52A1988-ED64-FB8A-4840-A9DB70D65BB6}"/>
              </a:ext>
            </a:extLst>
          </p:cNvPr>
          <p:cNvSpPr>
            <a:spLocks noGrp="1"/>
          </p:cNvSpPr>
          <p:nvPr>
            <p:ph type="title"/>
          </p:nvPr>
        </p:nvSpPr>
        <p:spPr/>
        <p:txBody>
          <a:bodyPr/>
          <a:lstStyle/>
          <a:p>
            <a:r>
              <a:rPr lang="fr-FR" dirty="0"/>
              <a:t>Introduction </a:t>
            </a:r>
          </a:p>
        </p:txBody>
      </p:sp>
      <p:sp>
        <p:nvSpPr>
          <p:cNvPr id="4" name="ZoneTexte 3">
            <a:extLst>
              <a:ext uri="{FF2B5EF4-FFF2-40B4-BE49-F238E27FC236}">
                <a16:creationId xmlns:a16="http://schemas.microsoft.com/office/drawing/2014/main" id="{63B6C229-8066-4A22-6DEE-16A41ABA2DDC}"/>
              </a:ext>
            </a:extLst>
          </p:cNvPr>
          <p:cNvSpPr txBox="1"/>
          <p:nvPr/>
        </p:nvSpPr>
        <p:spPr>
          <a:xfrm>
            <a:off x="793102" y="1408922"/>
            <a:ext cx="8360229" cy="3970318"/>
          </a:xfrm>
          <a:prstGeom prst="rect">
            <a:avLst/>
          </a:prstGeom>
          <a:noFill/>
        </p:spPr>
        <p:txBody>
          <a:bodyPr wrap="square" rtlCol="0">
            <a:spAutoFit/>
          </a:bodyPr>
          <a:lstStyle/>
          <a:p>
            <a:pPr algn="just"/>
            <a:r>
              <a:rPr lang="fr-FR" b="1" dirty="0">
                <a:solidFill>
                  <a:srgbClr val="FF0000"/>
                </a:solidFill>
              </a:rPr>
              <a:t>Le marché mondial de l’influence est un marché en pleine évolution. Les entreprises ont de plus en plus recours aux créateurs de contenus et influenceurs via des agences ou plateformes afin de développer leur stratégie commerciale. Or, des abus ont été constatés qui ont amené le législateur à encadrer les pratiques permettant une meilleure régulation de ce marché et ainsi protéger la partie la plus faible, c’est-à-dire le consommateur. </a:t>
            </a:r>
          </a:p>
          <a:p>
            <a:pPr algn="just"/>
            <a:endParaRPr lang="fr-FR" b="1" dirty="0">
              <a:solidFill>
                <a:srgbClr val="FF0000"/>
              </a:solidFill>
            </a:endParaRPr>
          </a:p>
          <a:p>
            <a:pPr algn="just"/>
            <a:r>
              <a:rPr lang="fr-FR" b="1" dirty="0">
                <a:solidFill>
                  <a:srgbClr val="FF0000"/>
                </a:solidFill>
              </a:rPr>
              <a:t>Ce développement de marché doit-il être encadré ?</a:t>
            </a:r>
          </a:p>
          <a:p>
            <a:pPr algn="just"/>
            <a:endParaRPr lang="fr-FR" b="1" dirty="0">
              <a:solidFill>
                <a:srgbClr val="FF0000"/>
              </a:solidFill>
            </a:endParaRPr>
          </a:p>
          <a:p>
            <a:pPr algn="just"/>
            <a:r>
              <a:rPr lang="fr-FR" b="1" dirty="0">
                <a:solidFill>
                  <a:srgbClr val="FF0000"/>
                </a:solidFill>
              </a:rPr>
              <a:t>Dans un commentaire nous étudierons dans une première partie l’importance de ce marché et les nouveaux acteurs qui sont apparus, dans une seconde partie nous aborderons les moyens mis en œuvre pour encadrer les pratiques sur ce marché et protéger le consommateur.</a:t>
            </a:r>
          </a:p>
        </p:txBody>
      </p:sp>
    </p:spTree>
    <p:extLst>
      <p:ext uri="{BB962C8B-B14F-4D97-AF65-F5344CB8AC3E}">
        <p14:creationId xmlns:p14="http://schemas.microsoft.com/office/powerpoint/2010/main" val="3755962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353C22-8114-2CBD-74ED-D6796917E295}"/>
              </a:ext>
            </a:extLst>
          </p:cNvPr>
          <p:cNvSpPr>
            <a:spLocks noGrp="1"/>
          </p:cNvSpPr>
          <p:nvPr>
            <p:ph type="title"/>
          </p:nvPr>
        </p:nvSpPr>
        <p:spPr/>
        <p:txBody>
          <a:bodyPr/>
          <a:lstStyle/>
          <a:p>
            <a:r>
              <a:rPr lang="fr-FR" dirty="0"/>
              <a:t>Partie 1</a:t>
            </a:r>
          </a:p>
        </p:txBody>
      </p:sp>
      <p:sp>
        <p:nvSpPr>
          <p:cNvPr id="5" name="ZoneTexte 4">
            <a:extLst>
              <a:ext uri="{FF2B5EF4-FFF2-40B4-BE49-F238E27FC236}">
                <a16:creationId xmlns:a16="http://schemas.microsoft.com/office/drawing/2014/main" id="{598CE96F-5C6F-F86E-814B-A18E3B2F1B76}"/>
              </a:ext>
            </a:extLst>
          </p:cNvPr>
          <p:cNvSpPr txBox="1"/>
          <p:nvPr/>
        </p:nvSpPr>
        <p:spPr>
          <a:xfrm>
            <a:off x="677333" y="1444699"/>
            <a:ext cx="9670315" cy="4801314"/>
          </a:xfrm>
          <a:prstGeom prst="rect">
            <a:avLst/>
          </a:prstGeom>
          <a:noFill/>
        </p:spPr>
        <p:txBody>
          <a:bodyPr wrap="square">
            <a:spAutoFit/>
          </a:bodyPr>
          <a:lstStyle/>
          <a:p>
            <a:pPr marL="400050" indent="-400050">
              <a:buAutoNum type="romanUcPeriod"/>
            </a:pPr>
            <a:r>
              <a:rPr lang="fr-FR" b="1" dirty="0">
                <a:latin typeface="Arial" panose="020B0604020202020204" pitchFamily="34" charset="0"/>
                <a:cs typeface="Arial" panose="020B0604020202020204" pitchFamily="34" charset="0"/>
              </a:rPr>
              <a:t>Une croissance économique forte entraînant l’arrivée de nombreux acteurs.</a:t>
            </a:r>
          </a:p>
          <a:p>
            <a:endParaRPr lang="fr-FR" b="1" dirty="0">
              <a:latin typeface="Arial" panose="020B0604020202020204" pitchFamily="34" charset="0"/>
              <a:cs typeface="Arial" panose="020B0604020202020204" pitchFamily="34" charset="0"/>
            </a:endParaRPr>
          </a:p>
          <a:p>
            <a:pPr marL="342900" indent="-342900">
              <a:buAutoNum type="alphaLcPeriod"/>
            </a:pPr>
            <a:r>
              <a:rPr lang="fr-FR" b="1" dirty="0">
                <a:latin typeface="Arial" panose="020B0604020202020204" pitchFamily="34" charset="0"/>
                <a:cs typeface="Arial" panose="020B0604020202020204" pitchFamily="34" charset="0"/>
              </a:rPr>
              <a:t>Un marché en plein essor.</a:t>
            </a:r>
          </a:p>
          <a:p>
            <a:endParaRPr lang="fr-FR" b="1" dirty="0">
              <a:latin typeface="Arial" panose="020B0604020202020204" pitchFamily="34" charset="0"/>
              <a:cs typeface="Arial" panose="020B0604020202020204" pitchFamily="34" charset="0"/>
            </a:endParaRPr>
          </a:p>
          <a:p>
            <a:r>
              <a:rPr lang="fr-FR" b="1" dirty="0">
                <a:solidFill>
                  <a:srgbClr val="FF0000"/>
                </a:solidFill>
                <a:latin typeface="Arial" panose="020B0604020202020204" pitchFamily="34" charset="0"/>
                <a:cs typeface="Arial" panose="020B0604020202020204" pitchFamily="34" charset="0"/>
              </a:rPr>
              <a:t>Rappels des chiffres clés (évolution), poids économique, poids en termes d’utilisateurs. Reprendre les données des graphiques. </a:t>
            </a:r>
          </a:p>
          <a:p>
            <a:endParaRPr lang="fr-FR" b="1" dirty="0">
              <a:latin typeface="Arial" panose="020B0604020202020204" pitchFamily="34" charset="0"/>
              <a:cs typeface="Arial" panose="020B0604020202020204" pitchFamily="34" charset="0"/>
            </a:endParaRPr>
          </a:p>
          <a:p>
            <a:r>
              <a:rPr lang="fr-FR" b="1" dirty="0">
                <a:latin typeface="Arial" panose="020B0604020202020204" pitchFamily="34" charset="0"/>
                <a:cs typeface="Arial" panose="020B0604020202020204" pitchFamily="34" charset="0"/>
              </a:rPr>
              <a:t>b. Des acteurs multiples aux relations nouvelles.</a:t>
            </a:r>
          </a:p>
          <a:p>
            <a:endParaRPr lang="fr-FR" b="1" dirty="0">
              <a:latin typeface="Arial" panose="020B0604020202020204" pitchFamily="34" charset="0"/>
              <a:cs typeface="Arial" panose="020B0604020202020204" pitchFamily="34" charset="0"/>
            </a:endParaRPr>
          </a:p>
          <a:p>
            <a:pPr algn="just"/>
            <a:r>
              <a:rPr lang="fr-FR" b="1" dirty="0">
                <a:solidFill>
                  <a:srgbClr val="FF0000"/>
                </a:solidFill>
                <a:latin typeface="Arial" panose="020B0604020202020204" pitchFamily="34" charset="0"/>
                <a:cs typeface="Arial" panose="020B0604020202020204" pitchFamily="34" charset="0"/>
              </a:rPr>
              <a:t>De nouveaux acteurs sur ce marché (agents, plateformes, influenceurs) sont désormais apparus. Ils permettent à des marques émergentes ou renommées de développer leur stratégie commerciale et leurs ventes. Ces marques sont prêtes à investir des milliers d’euros dans des influenceurs ayant une certaine renommée, </a:t>
            </a:r>
          </a:p>
          <a:p>
            <a:endParaRPr lang="fr-FR" b="1" dirty="0">
              <a:latin typeface="Arial" panose="020B0604020202020204" pitchFamily="34" charset="0"/>
              <a:cs typeface="Arial" panose="020B0604020202020204" pitchFamily="34" charset="0"/>
            </a:endParaRPr>
          </a:p>
          <a:p>
            <a:endParaRPr lang="fr-FR" b="1" dirty="0">
              <a:latin typeface="Arial" panose="020B0604020202020204" pitchFamily="34" charset="0"/>
              <a:cs typeface="Arial" panose="020B0604020202020204" pitchFamily="34" charset="0"/>
            </a:endParaRPr>
          </a:p>
          <a:p>
            <a:endParaRPr lang="fr-FR" b="1" dirty="0">
              <a:latin typeface="Arial" panose="020B0604020202020204" pitchFamily="34" charset="0"/>
              <a:cs typeface="Arial" panose="020B0604020202020204" pitchFamily="34" charset="0"/>
            </a:endParaRPr>
          </a:p>
          <a:p>
            <a:endParaRPr lang="fr-F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65678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53FF975E-20AF-B0CF-8375-503E16ECE06C}"/>
              </a:ext>
            </a:extLst>
          </p:cNvPr>
          <p:cNvSpPr txBox="1"/>
          <p:nvPr/>
        </p:nvSpPr>
        <p:spPr>
          <a:xfrm>
            <a:off x="662473" y="775815"/>
            <a:ext cx="9685175" cy="4247317"/>
          </a:xfrm>
          <a:prstGeom prst="rect">
            <a:avLst/>
          </a:prstGeom>
          <a:noFill/>
        </p:spPr>
        <p:txBody>
          <a:bodyPr wrap="square">
            <a:spAutoFit/>
          </a:bodyPr>
          <a:lstStyle/>
          <a:p>
            <a:r>
              <a:rPr lang="fr-FR" b="1" dirty="0">
                <a:latin typeface="Arial" panose="020B0604020202020204" pitchFamily="34" charset="0"/>
                <a:cs typeface="Arial" panose="020B0604020202020204" pitchFamily="34" charset="0"/>
              </a:rPr>
              <a:t>II. Un encadrement juridique nécessaire.</a:t>
            </a:r>
          </a:p>
          <a:p>
            <a:endParaRPr lang="fr-FR" b="1" dirty="0">
              <a:latin typeface="Arial" panose="020B0604020202020204" pitchFamily="34" charset="0"/>
              <a:cs typeface="Arial" panose="020B0604020202020204" pitchFamily="34" charset="0"/>
            </a:endParaRPr>
          </a:p>
          <a:p>
            <a:pPr marL="342900" indent="-342900">
              <a:buAutoNum type="alphaLcPeriod"/>
            </a:pPr>
            <a:r>
              <a:rPr lang="fr-FR" b="1" dirty="0">
                <a:latin typeface="Arial" panose="020B0604020202020204" pitchFamily="34" charset="0"/>
                <a:cs typeface="Arial" panose="020B0604020202020204" pitchFamily="34" charset="0"/>
              </a:rPr>
              <a:t>Des métiers nouveaux à encadrer.</a:t>
            </a:r>
          </a:p>
          <a:p>
            <a:pPr marL="342900" indent="-342900">
              <a:buAutoNum type="alphaLcPeriod"/>
            </a:pPr>
            <a:endParaRPr lang="fr-FR" b="1" dirty="0">
              <a:latin typeface="Arial" panose="020B0604020202020204" pitchFamily="34" charset="0"/>
              <a:cs typeface="Arial" panose="020B0604020202020204" pitchFamily="34" charset="0"/>
            </a:endParaRPr>
          </a:p>
          <a:p>
            <a:r>
              <a:rPr lang="fr-FR" b="1" dirty="0">
                <a:solidFill>
                  <a:srgbClr val="FF0000"/>
                </a:solidFill>
                <a:latin typeface="Arial" panose="020B0604020202020204" pitchFamily="34" charset="0"/>
                <a:cs typeface="Arial" panose="020B0604020202020204" pitchFamily="34" charset="0"/>
              </a:rPr>
              <a:t>Le législateur permet de définir désormais le métier d’influenceur et les liens que ce dernier entretien avec son agent. </a:t>
            </a:r>
          </a:p>
          <a:p>
            <a:pPr marL="342900" indent="-342900">
              <a:buAutoNum type="alphaLcPeriod"/>
            </a:pPr>
            <a:endParaRPr lang="fr-FR" b="1" dirty="0">
              <a:latin typeface="Arial" panose="020B0604020202020204" pitchFamily="34" charset="0"/>
              <a:cs typeface="Arial" panose="020B0604020202020204" pitchFamily="34" charset="0"/>
            </a:endParaRPr>
          </a:p>
          <a:p>
            <a:pPr marL="342900" indent="-342900">
              <a:buAutoNum type="alphaLcPeriod"/>
            </a:pPr>
            <a:endParaRPr lang="fr-FR" b="1" dirty="0">
              <a:latin typeface="Arial" panose="020B0604020202020204" pitchFamily="34" charset="0"/>
              <a:cs typeface="Arial" panose="020B0604020202020204" pitchFamily="34" charset="0"/>
            </a:endParaRPr>
          </a:p>
          <a:p>
            <a:r>
              <a:rPr lang="fr-FR" b="1" dirty="0">
                <a:latin typeface="Arial" panose="020B0604020202020204" pitchFamily="34" charset="0"/>
                <a:cs typeface="Arial" panose="020B0604020202020204" pitchFamily="34" charset="0"/>
              </a:rPr>
              <a:t>b. Des consommateurs à protéger.</a:t>
            </a:r>
          </a:p>
          <a:p>
            <a:endParaRPr lang="fr-FR" b="1" dirty="0">
              <a:latin typeface="Arial" panose="020B0604020202020204" pitchFamily="34" charset="0"/>
              <a:cs typeface="Arial" panose="020B0604020202020204" pitchFamily="34" charset="0"/>
            </a:endParaRPr>
          </a:p>
          <a:p>
            <a:r>
              <a:rPr lang="fr-FR" b="1" dirty="0">
                <a:solidFill>
                  <a:srgbClr val="FF0000"/>
                </a:solidFill>
                <a:latin typeface="Arial" panose="020B0604020202020204" pitchFamily="34" charset="0"/>
                <a:cs typeface="Arial" panose="020B0604020202020204" pitchFamily="34" charset="0"/>
              </a:rPr>
              <a:t>Loi de protection (obligations, interdictions, sanction)</a:t>
            </a:r>
          </a:p>
          <a:p>
            <a:r>
              <a:rPr lang="fr-FR" b="1" dirty="0">
                <a:solidFill>
                  <a:srgbClr val="FF0000"/>
                </a:solidFill>
                <a:latin typeface="Arial" panose="020B0604020202020204" pitchFamily="34" charset="0"/>
                <a:cs typeface="Arial" panose="020B0604020202020204" pitchFamily="34" charset="0"/>
              </a:rPr>
              <a:t>Actions de la DGGCRF</a:t>
            </a:r>
          </a:p>
          <a:p>
            <a:r>
              <a:rPr lang="fr-FR" b="1" dirty="0">
                <a:solidFill>
                  <a:srgbClr val="FF0000"/>
                </a:solidFill>
                <a:latin typeface="Arial" panose="020B0604020202020204" pitchFamily="34" charset="0"/>
                <a:cs typeface="Arial" panose="020B0604020202020204" pitchFamily="34" charset="0"/>
              </a:rPr>
              <a:t>Plateforme de signalement</a:t>
            </a:r>
          </a:p>
          <a:p>
            <a:endParaRPr lang="fr-FR" b="1" dirty="0">
              <a:latin typeface="Arial" panose="020B0604020202020204" pitchFamily="34" charset="0"/>
              <a:cs typeface="Arial" panose="020B0604020202020204" pitchFamily="34" charset="0"/>
            </a:endParaRPr>
          </a:p>
          <a:p>
            <a:r>
              <a:rPr lang="fr-FR" b="1" dirty="0">
                <a:latin typeface="Arial" panose="020B0604020202020204" pitchFamily="34" charset="0"/>
                <a:cs typeface="Arial" panose="020B0604020202020204" pitchFamily="34" charset="0"/>
              </a:rPr>
              <a:t>Dans une conclusion, répondre de manière synthétique à la problématique</a:t>
            </a:r>
            <a:r>
              <a:rPr lang="fr-FR" dirty="0"/>
              <a:t>.</a:t>
            </a:r>
          </a:p>
        </p:txBody>
      </p:sp>
      <p:sp>
        <p:nvSpPr>
          <p:cNvPr id="3" name="ZoneTexte 2">
            <a:extLst>
              <a:ext uri="{FF2B5EF4-FFF2-40B4-BE49-F238E27FC236}">
                <a16:creationId xmlns:a16="http://schemas.microsoft.com/office/drawing/2014/main" id="{0DACFF5D-BEF3-B06A-DA75-D1C4EB3A0340}"/>
              </a:ext>
            </a:extLst>
          </p:cNvPr>
          <p:cNvSpPr txBox="1"/>
          <p:nvPr/>
        </p:nvSpPr>
        <p:spPr>
          <a:xfrm>
            <a:off x="662473" y="129484"/>
            <a:ext cx="6102220" cy="646331"/>
          </a:xfrm>
          <a:prstGeom prst="rect">
            <a:avLst/>
          </a:prstGeom>
          <a:noFill/>
        </p:spPr>
        <p:txBody>
          <a:bodyPr wrap="square">
            <a:spAutoFit/>
          </a:bodyPr>
          <a:lstStyle/>
          <a:p>
            <a:r>
              <a:rPr lang="fr-FR" sz="3600" dirty="0">
                <a:solidFill>
                  <a:schemeClr val="accent1"/>
                </a:solidFill>
                <a:latin typeface="+mj-lt"/>
                <a:ea typeface="+mj-ea"/>
                <a:cs typeface="+mj-cs"/>
              </a:rPr>
              <a:t>Partie 2</a:t>
            </a:r>
          </a:p>
        </p:txBody>
      </p:sp>
    </p:spTree>
    <p:extLst>
      <p:ext uri="{BB962C8B-B14F-4D97-AF65-F5344CB8AC3E}">
        <p14:creationId xmlns:p14="http://schemas.microsoft.com/office/powerpoint/2010/main" val="2206644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10" end="1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A7A473-03D4-B4C5-1FAD-3F11CACFCE0C}"/>
              </a:ext>
            </a:extLst>
          </p:cNvPr>
          <p:cNvSpPr>
            <a:spLocks noGrp="1"/>
          </p:cNvSpPr>
          <p:nvPr>
            <p:ph type="title"/>
          </p:nvPr>
        </p:nvSpPr>
        <p:spPr>
          <a:xfrm>
            <a:off x="150137" y="0"/>
            <a:ext cx="10515600" cy="1325563"/>
          </a:xfrm>
        </p:spPr>
        <p:txBody>
          <a:bodyPr/>
          <a:lstStyle/>
          <a:p>
            <a:r>
              <a:rPr lang="fr-FR" dirty="0">
                <a:solidFill>
                  <a:srgbClr val="006666"/>
                </a:solidFill>
              </a:rPr>
              <a:t>Quelques rappels</a:t>
            </a:r>
            <a:br>
              <a:rPr lang="fr-FR" dirty="0">
                <a:solidFill>
                  <a:srgbClr val="006666"/>
                </a:solidFill>
              </a:rPr>
            </a:br>
            <a:endParaRPr lang="fr-FR" dirty="0">
              <a:solidFill>
                <a:srgbClr val="006666"/>
              </a:solidFill>
            </a:endParaRPr>
          </a:p>
        </p:txBody>
      </p:sp>
      <p:sp>
        <p:nvSpPr>
          <p:cNvPr id="3" name="Espace réservé du contenu 2">
            <a:extLst>
              <a:ext uri="{FF2B5EF4-FFF2-40B4-BE49-F238E27FC236}">
                <a16:creationId xmlns:a16="http://schemas.microsoft.com/office/drawing/2014/main" id="{F5398158-67D1-ACF6-7909-0C2E61C091ED}"/>
              </a:ext>
            </a:extLst>
          </p:cNvPr>
          <p:cNvSpPr>
            <a:spLocks noGrp="1"/>
          </p:cNvSpPr>
          <p:nvPr>
            <p:ph idx="1"/>
          </p:nvPr>
        </p:nvSpPr>
        <p:spPr>
          <a:xfrm>
            <a:off x="322152" y="1164722"/>
            <a:ext cx="10515600" cy="2438557"/>
          </a:xfrm>
        </p:spPr>
        <p:txBody>
          <a:bodyPr>
            <a:normAutofit fontScale="92500" lnSpcReduction="10000"/>
          </a:bodyPr>
          <a:lstStyle/>
          <a:p>
            <a:r>
              <a:rPr lang="fr-FR" dirty="0"/>
              <a:t>Durée de l’épreuve : 2 heures</a:t>
            </a:r>
          </a:p>
          <a:p>
            <a:r>
              <a:rPr lang="fr-FR" dirty="0"/>
              <a:t>Coefficient 1</a:t>
            </a:r>
          </a:p>
          <a:p>
            <a:r>
              <a:rPr lang="fr-FR" dirty="0"/>
              <a:t>Deux parties :</a:t>
            </a:r>
          </a:p>
          <a:p>
            <a:endParaRPr lang="fr-FR" sz="2800" dirty="0"/>
          </a:p>
          <a:p>
            <a:pPr lvl="1"/>
            <a:r>
              <a:rPr lang="fr-FR" sz="2400" dirty="0"/>
              <a:t>PARTIE 1 : Exploitation des documents</a:t>
            </a:r>
          </a:p>
          <a:p>
            <a:pPr lvl="1"/>
            <a:r>
              <a:rPr lang="fr-FR" sz="2400" dirty="0"/>
              <a:t>PARTIE 2 : Ecrit structuré</a:t>
            </a:r>
          </a:p>
          <a:p>
            <a:pPr lvl="1"/>
            <a:endParaRPr lang="fr-FR" dirty="0"/>
          </a:p>
          <a:p>
            <a:pPr marL="457200" lvl="1" indent="0">
              <a:buNone/>
            </a:pPr>
            <a:endParaRPr lang="fr-FR" dirty="0"/>
          </a:p>
        </p:txBody>
      </p:sp>
      <p:sp>
        <p:nvSpPr>
          <p:cNvPr id="4" name="ZoneTexte 3">
            <a:extLst>
              <a:ext uri="{FF2B5EF4-FFF2-40B4-BE49-F238E27FC236}">
                <a16:creationId xmlns:a16="http://schemas.microsoft.com/office/drawing/2014/main" id="{003AEFBE-9362-C885-E599-DD111F78AD45}"/>
              </a:ext>
            </a:extLst>
          </p:cNvPr>
          <p:cNvSpPr txBox="1"/>
          <p:nvPr/>
        </p:nvSpPr>
        <p:spPr>
          <a:xfrm>
            <a:off x="322152" y="3865830"/>
            <a:ext cx="4802109" cy="2308324"/>
          </a:xfrm>
          <a:prstGeom prst="rect">
            <a:avLst/>
          </a:prstGeom>
          <a:noFill/>
        </p:spPr>
        <p:txBody>
          <a:bodyPr wrap="square" rtlCol="0">
            <a:spAutoFit/>
          </a:bodyPr>
          <a:lstStyle/>
          <a:p>
            <a:r>
              <a:rPr lang="fr-FR" b="1" dirty="0"/>
              <a:t>OBJECTIFS PARTIE 1</a:t>
            </a:r>
          </a:p>
          <a:p>
            <a:endParaRPr lang="fr-FR" dirty="0"/>
          </a:p>
          <a:p>
            <a:r>
              <a:rPr lang="fr-FR" dirty="0"/>
              <a:t>Analyser un corpus documentaire</a:t>
            </a:r>
          </a:p>
          <a:p>
            <a:r>
              <a:rPr lang="fr-FR" dirty="0"/>
              <a:t>Repérer l’information, la synthétiser</a:t>
            </a:r>
          </a:p>
          <a:p>
            <a:r>
              <a:rPr lang="fr-FR" dirty="0"/>
              <a:t>Dégager des idées principales</a:t>
            </a:r>
          </a:p>
          <a:p>
            <a:r>
              <a:rPr lang="fr-FR" dirty="0"/>
              <a:t>Remobiliser ses connaissances acquises en cours</a:t>
            </a:r>
          </a:p>
          <a:p>
            <a:endParaRPr lang="fr-FR" dirty="0"/>
          </a:p>
        </p:txBody>
      </p:sp>
      <p:sp>
        <p:nvSpPr>
          <p:cNvPr id="6" name="ZoneTexte 5">
            <a:extLst>
              <a:ext uri="{FF2B5EF4-FFF2-40B4-BE49-F238E27FC236}">
                <a16:creationId xmlns:a16="http://schemas.microsoft.com/office/drawing/2014/main" id="{003AEFBE-9362-C885-E599-DD111F78AD45}"/>
              </a:ext>
            </a:extLst>
          </p:cNvPr>
          <p:cNvSpPr txBox="1"/>
          <p:nvPr/>
        </p:nvSpPr>
        <p:spPr>
          <a:xfrm>
            <a:off x="6570552" y="3752338"/>
            <a:ext cx="4802109" cy="1754326"/>
          </a:xfrm>
          <a:prstGeom prst="rect">
            <a:avLst/>
          </a:prstGeom>
          <a:noFill/>
        </p:spPr>
        <p:txBody>
          <a:bodyPr wrap="square" rtlCol="0">
            <a:spAutoFit/>
          </a:bodyPr>
          <a:lstStyle/>
          <a:p>
            <a:r>
              <a:rPr lang="fr-FR" b="1" dirty="0"/>
              <a:t>OBJECTIFS PARTIE 2</a:t>
            </a:r>
          </a:p>
          <a:p>
            <a:endParaRPr lang="fr-FR" dirty="0"/>
          </a:p>
          <a:p>
            <a:r>
              <a:rPr lang="fr-FR" dirty="0"/>
              <a:t>Ré exploiter les données récoltées et répondre à une problématique de manière structurée</a:t>
            </a:r>
          </a:p>
          <a:p>
            <a:endParaRPr lang="fr-FR" dirty="0"/>
          </a:p>
        </p:txBody>
      </p:sp>
    </p:spTree>
    <p:extLst>
      <p:ext uri="{BB962C8B-B14F-4D97-AF65-F5344CB8AC3E}">
        <p14:creationId xmlns:p14="http://schemas.microsoft.com/office/powerpoint/2010/main" val="3481070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a:extLst>
              <a:ext uri="{FF2B5EF4-FFF2-40B4-BE49-F238E27FC236}">
                <a16:creationId xmlns:a16="http://schemas.microsoft.com/office/drawing/2014/main" id="{E5C7AA63-0F79-C5AE-EC4F-270CC12C9074}"/>
              </a:ext>
            </a:extLst>
          </p:cNvPr>
          <p:cNvSpPr txBox="1"/>
          <p:nvPr/>
        </p:nvSpPr>
        <p:spPr>
          <a:xfrm>
            <a:off x="6934954" y="865705"/>
            <a:ext cx="4028792" cy="646331"/>
          </a:xfrm>
          <a:prstGeom prst="rect">
            <a:avLst/>
          </a:prstGeom>
          <a:noFill/>
        </p:spPr>
        <p:txBody>
          <a:bodyPr wrap="square" rtlCol="0">
            <a:spAutoFit/>
          </a:bodyPr>
          <a:lstStyle/>
          <a:p>
            <a:pPr algn="just"/>
            <a:r>
              <a:rPr lang="fr-FR" dirty="0">
                <a:highlight>
                  <a:srgbClr val="FFFF00"/>
                </a:highlight>
              </a:rPr>
              <a:t>Premiers éléments de tendance du marché</a:t>
            </a:r>
            <a:endParaRPr lang="fr-FR" dirty="0">
              <a:highlight>
                <a:srgbClr val="FFFF00"/>
              </a:highlight>
              <a:sym typeface="Wingdings" panose="05000000000000000000" pitchFamily="2" charset="2"/>
            </a:endParaRPr>
          </a:p>
        </p:txBody>
      </p:sp>
      <p:sp>
        <p:nvSpPr>
          <p:cNvPr id="8" name="ZoneTexte 7">
            <a:extLst>
              <a:ext uri="{FF2B5EF4-FFF2-40B4-BE49-F238E27FC236}">
                <a16:creationId xmlns:a16="http://schemas.microsoft.com/office/drawing/2014/main" id="{3FA27255-6DE9-95C9-1163-16C60A1C1841}"/>
              </a:ext>
            </a:extLst>
          </p:cNvPr>
          <p:cNvSpPr txBox="1"/>
          <p:nvPr/>
        </p:nvSpPr>
        <p:spPr>
          <a:xfrm>
            <a:off x="6934954" y="109687"/>
            <a:ext cx="5024674" cy="646331"/>
          </a:xfrm>
          <a:prstGeom prst="rect">
            <a:avLst/>
          </a:prstGeom>
          <a:noFill/>
        </p:spPr>
        <p:txBody>
          <a:bodyPr wrap="square" rtlCol="0">
            <a:spAutoFit/>
          </a:bodyPr>
          <a:lstStyle/>
          <a:p>
            <a:pPr algn="just"/>
            <a:r>
              <a:rPr lang="fr-FR" dirty="0">
                <a:highlight>
                  <a:srgbClr val="00FF00"/>
                </a:highlight>
              </a:rPr>
              <a:t>Thématique : le marché de l’influence</a:t>
            </a:r>
          </a:p>
          <a:p>
            <a:pPr algn="just"/>
            <a:r>
              <a:rPr lang="fr-FR" dirty="0">
                <a:highlight>
                  <a:srgbClr val="00FF00"/>
                </a:highlight>
              </a:rPr>
              <a:t>Savoirs : le marché </a:t>
            </a:r>
            <a:r>
              <a:rPr lang="fr-FR" dirty="0">
                <a:highlight>
                  <a:srgbClr val="00FF00"/>
                </a:highlight>
                <a:sym typeface="Wingdings" panose="05000000000000000000" pitchFamily="2" charset="2"/>
              </a:rPr>
              <a:t> définition obligatoire</a:t>
            </a:r>
          </a:p>
        </p:txBody>
      </p:sp>
      <p:sp>
        <p:nvSpPr>
          <p:cNvPr id="13" name="ZoneTexte 12">
            <a:extLst>
              <a:ext uri="{FF2B5EF4-FFF2-40B4-BE49-F238E27FC236}">
                <a16:creationId xmlns:a16="http://schemas.microsoft.com/office/drawing/2014/main" id="{87270AB6-3986-35FA-D4E1-BB30A268544E}"/>
              </a:ext>
            </a:extLst>
          </p:cNvPr>
          <p:cNvSpPr txBox="1"/>
          <p:nvPr/>
        </p:nvSpPr>
        <p:spPr>
          <a:xfrm>
            <a:off x="6934953" y="1604621"/>
            <a:ext cx="4173649" cy="2031325"/>
          </a:xfrm>
          <a:prstGeom prst="rect">
            <a:avLst/>
          </a:prstGeom>
          <a:noFill/>
        </p:spPr>
        <p:txBody>
          <a:bodyPr wrap="square" rtlCol="0">
            <a:spAutoFit/>
          </a:bodyPr>
          <a:lstStyle/>
          <a:p>
            <a:pPr algn="just"/>
            <a:r>
              <a:rPr lang="fr-FR" dirty="0"/>
              <a:t>L’environnement économique :</a:t>
            </a:r>
          </a:p>
          <a:p>
            <a:pPr algn="just"/>
            <a:endParaRPr lang="fr-FR" dirty="0"/>
          </a:p>
          <a:p>
            <a:pPr marL="285750" indent="-285750" algn="just">
              <a:buFont typeface="Arial" panose="020B0604020202020204" pitchFamily="34" charset="0"/>
              <a:buChar char="•"/>
            </a:pPr>
            <a:r>
              <a:rPr lang="fr-FR" dirty="0">
                <a:highlight>
                  <a:srgbClr val="FF00FF"/>
                </a:highlight>
                <a:sym typeface="Wingdings" panose="05000000000000000000" pitchFamily="2" charset="2"/>
              </a:rPr>
              <a:t>Influenceurs / Créateurs de contenus</a:t>
            </a:r>
          </a:p>
          <a:p>
            <a:pPr marL="285750" indent="-285750" algn="just">
              <a:buFont typeface="Arial" panose="020B0604020202020204" pitchFamily="34" charset="0"/>
              <a:buChar char="•"/>
            </a:pPr>
            <a:r>
              <a:rPr lang="fr-FR" dirty="0">
                <a:highlight>
                  <a:srgbClr val="FF00FF"/>
                </a:highlight>
                <a:sym typeface="Wingdings" panose="05000000000000000000" pitchFamily="2" charset="2"/>
              </a:rPr>
              <a:t>Agences et plateformes</a:t>
            </a:r>
          </a:p>
          <a:p>
            <a:pPr marL="285750" indent="-285750" algn="just">
              <a:buFont typeface="Arial" panose="020B0604020202020204" pitchFamily="34" charset="0"/>
              <a:buChar char="•"/>
            </a:pPr>
            <a:r>
              <a:rPr lang="fr-FR" dirty="0">
                <a:highlight>
                  <a:srgbClr val="FF00FF"/>
                </a:highlight>
                <a:sym typeface="Wingdings" panose="05000000000000000000" pitchFamily="2" charset="2"/>
              </a:rPr>
              <a:t>Consommateurs</a:t>
            </a:r>
          </a:p>
          <a:p>
            <a:pPr marL="285750" indent="-285750" algn="just">
              <a:buFont typeface="Arial" panose="020B0604020202020204" pitchFamily="34" charset="0"/>
              <a:buChar char="•"/>
            </a:pPr>
            <a:r>
              <a:rPr lang="fr-FR" dirty="0">
                <a:highlight>
                  <a:srgbClr val="FF00FF"/>
                </a:highlight>
                <a:sym typeface="Wingdings" panose="05000000000000000000" pitchFamily="2" charset="2"/>
              </a:rPr>
              <a:t>Entreprises</a:t>
            </a:r>
          </a:p>
          <a:p>
            <a:pPr marL="285750" indent="-285750" algn="just">
              <a:buFont typeface="Arial" panose="020B0604020202020204" pitchFamily="34" charset="0"/>
              <a:buChar char="•"/>
            </a:pPr>
            <a:r>
              <a:rPr lang="fr-FR" dirty="0">
                <a:highlight>
                  <a:srgbClr val="FF00FF"/>
                </a:highlight>
                <a:sym typeface="Wingdings" panose="05000000000000000000" pitchFamily="2" charset="2"/>
              </a:rPr>
              <a:t>Etat </a:t>
            </a:r>
          </a:p>
        </p:txBody>
      </p:sp>
      <p:sp>
        <p:nvSpPr>
          <p:cNvPr id="21" name="Rectangle 2">
            <a:extLst>
              <a:ext uri="{FF2B5EF4-FFF2-40B4-BE49-F238E27FC236}">
                <a16:creationId xmlns:a16="http://schemas.microsoft.com/office/drawing/2014/main" id="{CE51AF06-5FCF-56C0-5ADF-40112ACFD18D}"/>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dirty="0"/>
          </a:p>
        </p:txBody>
      </p:sp>
      <p:sp>
        <p:nvSpPr>
          <p:cNvPr id="24" name="ZoneTexte 23">
            <a:extLst>
              <a:ext uri="{FF2B5EF4-FFF2-40B4-BE49-F238E27FC236}">
                <a16:creationId xmlns:a16="http://schemas.microsoft.com/office/drawing/2014/main" id="{822C55FB-4AF9-6621-D3FC-0169C084D333}"/>
              </a:ext>
            </a:extLst>
          </p:cNvPr>
          <p:cNvSpPr txBox="1"/>
          <p:nvPr/>
        </p:nvSpPr>
        <p:spPr>
          <a:xfrm>
            <a:off x="624689" y="905347"/>
            <a:ext cx="6094114" cy="1384995"/>
          </a:xfrm>
          <a:prstGeom prst="rect">
            <a:avLst/>
          </a:prstGeom>
          <a:noFill/>
        </p:spPr>
        <p:txBody>
          <a:bodyPr wrap="square" rtlCol="0">
            <a:spAutoFit/>
          </a:bodyPr>
          <a:lstStyle/>
          <a:p>
            <a:pPr algn="just"/>
            <a:r>
              <a:rPr lang="fr-FR" sz="1400" dirty="0">
                <a:effectLst/>
                <a:latin typeface="Arial MT"/>
                <a:ea typeface="Arial MT"/>
                <a:cs typeface="Arial MT"/>
              </a:rPr>
              <a:t>Au cœur d’un marché ayant dépassé les </a:t>
            </a:r>
            <a:r>
              <a:rPr lang="fr-FR" sz="1400" dirty="0">
                <a:effectLst/>
                <a:highlight>
                  <a:srgbClr val="FFFF00"/>
                </a:highlight>
                <a:latin typeface="Arial MT"/>
                <a:ea typeface="Arial MT"/>
                <a:cs typeface="Arial MT"/>
              </a:rPr>
              <a:t>16 milliards de dollars en 2022,</a:t>
            </a:r>
            <a:r>
              <a:rPr lang="fr-FR" sz="1400" dirty="0">
                <a:effectLst/>
                <a:latin typeface="Arial MT"/>
                <a:ea typeface="Arial MT"/>
                <a:cs typeface="Arial MT"/>
              </a:rPr>
              <a:t> les influenceurs et créateurs de contenus sont devenus des acteurs essentiels du paysage digital mondial. Leur présence est forte dans le quotidien des </a:t>
            </a:r>
            <a:r>
              <a:rPr lang="fr-FR" sz="1400" dirty="0">
                <a:highlight>
                  <a:srgbClr val="FF00FF"/>
                </a:highlight>
                <a:latin typeface="Arial MT"/>
              </a:rPr>
              <a:t>consommateurs</a:t>
            </a:r>
            <a:r>
              <a:rPr lang="fr-FR" sz="1400" dirty="0">
                <a:effectLst/>
                <a:latin typeface="Arial MT"/>
                <a:ea typeface="Arial MT"/>
                <a:cs typeface="Arial MT"/>
              </a:rPr>
              <a:t> et nombreuses sont les </a:t>
            </a:r>
            <a:r>
              <a:rPr lang="fr-FR" sz="1400" dirty="0">
                <a:effectLst/>
                <a:highlight>
                  <a:srgbClr val="FF00FF"/>
                </a:highlight>
                <a:latin typeface="Arial MT"/>
                <a:ea typeface="Arial MT"/>
                <a:cs typeface="Arial MT"/>
              </a:rPr>
              <a:t>entreprises</a:t>
            </a:r>
            <a:r>
              <a:rPr lang="fr-FR" sz="1400" dirty="0">
                <a:effectLst/>
                <a:latin typeface="Arial MT"/>
                <a:ea typeface="Arial MT"/>
                <a:cs typeface="Arial MT"/>
              </a:rPr>
              <a:t> faisant</a:t>
            </a:r>
            <a:r>
              <a:rPr lang="fr-FR" sz="1400" spc="-55" dirty="0">
                <a:effectLst/>
                <a:latin typeface="Arial MT"/>
                <a:ea typeface="Arial MT"/>
                <a:cs typeface="Arial MT"/>
              </a:rPr>
              <a:t> </a:t>
            </a:r>
            <a:r>
              <a:rPr lang="fr-FR" sz="1400" dirty="0">
                <a:effectLst/>
                <a:latin typeface="Arial MT"/>
                <a:ea typeface="Arial MT"/>
                <a:cs typeface="Arial MT"/>
              </a:rPr>
              <a:t>appel</a:t>
            </a:r>
            <a:r>
              <a:rPr lang="fr-FR" sz="1400" spc="-60" dirty="0">
                <a:effectLst/>
                <a:latin typeface="Arial MT"/>
                <a:ea typeface="Arial MT"/>
                <a:cs typeface="Arial MT"/>
              </a:rPr>
              <a:t> </a:t>
            </a:r>
            <a:r>
              <a:rPr lang="fr-FR" sz="1400" dirty="0">
                <a:effectLst/>
                <a:latin typeface="Arial MT"/>
                <a:ea typeface="Arial MT"/>
                <a:cs typeface="Arial MT"/>
              </a:rPr>
              <a:t>à</a:t>
            </a:r>
            <a:r>
              <a:rPr lang="fr-FR" sz="1400" spc="-40" dirty="0">
                <a:effectLst/>
                <a:latin typeface="Arial MT"/>
                <a:ea typeface="Arial MT"/>
                <a:cs typeface="Arial MT"/>
              </a:rPr>
              <a:t> </a:t>
            </a:r>
            <a:r>
              <a:rPr lang="fr-FR" sz="1400" dirty="0">
                <a:effectLst/>
                <a:latin typeface="Arial MT"/>
                <a:ea typeface="Arial MT"/>
                <a:cs typeface="Arial MT"/>
              </a:rPr>
              <a:t>leur</a:t>
            </a:r>
            <a:r>
              <a:rPr lang="fr-FR" sz="1400" spc="-50" dirty="0">
                <a:effectLst/>
                <a:latin typeface="Arial MT"/>
                <a:ea typeface="Arial MT"/>
                <a:cs typeface="Arial MT"/>
              </a:rPr>
              <a:t> </a:t>
            </a:r>
            <a:r>
              <a:rPr lang="fr-FR" sz="1400" dirty="0">
                <a:effectLst/>
                <a:latin typeface="Arial MT"/>
                <a:ea typeface="Arial MT"/>
                <a:cs typeface="Arial MT"/>
              </a:rPr>
              <a:t>notoriété</a:t>
            </a:r>
            <a:r>
              <a:rPr lang="fr-FR" sz="1400" spc="-50" dirty="0">
                <a:effectLst/>
                <a:latin typeface="Arial MT"/>
                <a:ea typeface="Arial MT"/>
                <a:cs typeface="Arial MT"/>
              </a:rPr>
              <a:t> </a:t>
            </a:r>
            <a:r>
              <a:rPr lang="fr-FR" sz="1400" dirty="0">
                <a:effectLst/>
                <a:latin typeface="Arial MT"/>
                <a:ea typeface="Arial MT"/>
                <a:cs typeface="Arial MT"/>
              </a:rPr>
              <a:t>pour</a:t>
            </a:r>
            <a:r>
              <a:rPr lang="fr-FR" sz="1400" spc="-60" dirty="0">
                <a:effectLst/>
                <a:latin typeface="Arial MT"/>
                <a:ea typeface="Arial MT"/>
                <a:cs typeface="Arial MT"/>
              </a:rPr>
              <a:t> </a:t>
            </a:r>
            <a:r>
              <a:rPr lang="fr-FR" sz="1400" dirty="0">
                <a:effectLst/>
                <a:latin typeface="Arial MT"/>
                <a:ea typeface="Arial MT"/>
                <a:cs typeface="Arial MT"/>
              </a:rPr>
              <a:t>promouvoir</a:t>
            </a:r>
            <a:r>
              <a:rPr lang="fr-FR" sz="1400" spc="-50" dirty="0">
                <a:effectLst/>
                <a:latin typeface="Arial MT"/>
                <a:ea typeface="Arial MT"/>
                <a:cs typeface="Arial MT"/>
              </a:rPr>
              <a:t> </a:t>
            </a:r>
            <a:r>
              <a:rPr lang="fr-FR" sz="1400" dirty="0">
                <a:effectLst/>
                <a:latin typeface="Arial MT"/>
                <a:ea typeface="Arial MT"/>
                <a:cs typeface="Arial MT"/>
              </a:rPr>
              <a:t>leurs</a:t>
            </a:r>
            <a:r>
              <a:rPr lang="fr-FR" sz="1400" spc="-50" dirty="0">
                <a:effectLst/>
                <a:latin typeface="Arial MT"/>
                <a:ea typeface="Arial MT"/>
                <a:cs typeface="Arial MT"/>
              </a:rPr>
              <a:t> </a:t>
            </a:r>
            <a:r>
              <a:rPr lang="fr-FR" sz="1400" dirty="0">
                <a:effectLst/>
                <a:latin typeface="Arial MT"/>
                <a:ea typeface="Arial MT"/>
                <a:cs typeface="Arial MT"/>
              </a:rPr>
              <a:t>produits</a:t>
            </a:r>
            <a:r>
              <a:rPr lang="fr-FR" sz="1400" spc="-60" dirty="0">
                <a:effectLst/>
                <a:latin typeface="Arial MT"/>
                <a:ea typeface="Arial MT"/>
                <a:cs typeface="Arial MT"/>
              </a:rPr>
              <a:t> </a:t>
            </a:r>
            <a:r>
              <a:rPr lang="fr-FR" sz="1400" dirty="0">
                <a:effectLst/>
                <a:latin typeface="Arial MT"/>
                <a:ea typeface="Arial MT"/>
                <a:cs typeface="Arial MT"/>
              </a:rPr>
              <a:t>et</a:t>
            </a:r>
            <a:r>
              <a:rPr lang="fr-FR" sz="1400" spc="-55" dirty="0">
                <a:effectLst/>
                <a:latin typeface="Arial MT"/>
                <a:ea typeface="Arial MT"/>
                <a:cs typeface="Arial MT"/>
              </a:rPr>
              <a:t> </a:t>
            </a:r>
            <a:r>
              <a:rPr lang="fr-FR" sz="1400" dirty="0">
                <a:effectLst/>
                <a:latin typeface="Arial MT"/>
                <a:ea typeface="Arial MT"/>
                <a:cs typeface="Arial MT"/>
              </a:rPr>
              <a:t>services</a:t>
            </a:r>
            <a:r>
              <a:rPr lang="fr-FR" sz="1400" spc="-45" dirty="0">
                <a:effectLst/>
                <a:latin typeface="Arial MT"/>
                <a:ea typeface="Arial MT"/>
                <a:cs typeface="Arial MT"/>
              </a:rPr>
              <a:t> </a:t>
            </a:r>
            <a:r>
              <a:rPr lang="fr-FR" sz="1400" dirty="0">
                <a:effectLst/>
                <a:latin typeface="Arial MT"/>
                <a:ea typeface="Arial MT"/>
                <a:cs typeface="Arial MT"/>
              </a:rPr>
              <a:t>sur</a:t>
            </a:r>
            <a:r>
              <a:rPr lang="fr-FR" sz="1400" spc="-50" dirty="0">
                <a:effectLst/>
                <a:latin typeface="Arial MT"/>
                <a:ea typeface="Arial MT"/>
                <a:cs typeface="Arial MT"/>
              </a:rPr>
              <a:t> </a:t>
            </a:r>
            <a:r>
              <a:rPr lang="fr-FR" sz="1400" dirty="0">
                <a:effectLst/>
                <a:latin typeface="Arial MT"/>
                <a:ea typeface="Arial MT"/>
                <a:cs typeface="Arial MT"/>
              </a:rPr>
              <a:t>les</a:t>
            </a:r>
            <a:r>
              <a:rPr lang="fr-FR" sz="1400" spc="-55" dirty="0">
                <a:effectLst/>
                <a:latin typeface="Arial MT"/>
                <a:ea typeface="Arial MT"/>
                <a:cs typeface="Arial MT"/>
              </a:rPr>
              <a:t> </a:t>
            </a:r>
            <a:r>
              <a:rPr lang="fr-FR" sz="1400" dirty="0">
                <a:effectLst/>
                <a:latin typeface="Arial MT"/>
                <a:ea typeface="Arial MT"/>
                <a:cs typeface="Arial MT"/>
              </a:rPr>
              <a:t>différents</a:t>
            </a:r>
            <a:r>
              <a:rPr lang="fr-FR" sz="1400" spc="-45" dirty="0">
                <a:effectLst/>
                <a:latin typeface="Arial MT"/>
                <a:ea typeface="Arial MT"/>
                <a:cs typeface="Arial MT"/>
              </a:rPr>
              <a:t> </a:t>
            </a:r>
            <a:r>
              <a:rPr lang="fr-FR" sz="1400" dirty="0">
                <a:effectLst/>
                <a:latin typeface="Arial MT"/>
                <a:ea typeface="Arial MT"/>
                <a:cs typeface="Arial MT"/>
              </a:rPr>
              <a:t>réseaux sociaux (Youtube, Instagram, Pinterest, Twitch…).</a:t>
            </a:r>
          </a:p>
        </p:txBody>
      </p:sp>
      <p:sp>
        <p:nvSpPr>
          <p:cNvPr id="25" name="ZoneTexte 24">
            <a:extLst>
              <a:ext uri="{FF2B5EF4-FFF2-40B4-BE49-F238E27FC236}">
                <a16:creationId xmlns:a16="http://schemas.microsoft.com/office/drawing/2014/main" id="{D4C51AFC-BDA4-6E27-6A04-2706A59068B0}"/>
              </a:ext>
            </a:extLst>
          </p:cNvPr>
          <p:cNvSpPr txBox="1"/>
          <p:nvPr/>
        </p:nvSpPr>
        <p:spPr>
          <a:xfrm>
            <a:off x="905347" y="307818"/>
            <a:ext cx="4725908" cy="369332"/>
          </a:xfrm>
          <a:prstGeom prst="rect">
            <a:avLst/>
          </a:prstGeom>
          <a:noFill/>
        </p:spPr>
        <p:txBody>
          <a:bodyPr wrap="square" rtlCol="0">
            <a:spAutoFit/>
          </a:bodyPr>
          <a:lstStyle/>
          <a:p>
            <a:pPr algn="ctr"/>
            <a:r>
              <a:rPr lang="fr-FR" dirty="0">
                <a:highlight>
                  <a:srgbClr val="00FF00"/>
                </a:highlight>
              </a:rPr>
              <a:t>Marché de l’influence</a:t>
            </a:r>
          </a:p>
        </p:txBody>
      </p:sp>
      <p:sp>
        <p:nvSpPr>
          <p:cNvPr id="27" name="ZoneTexte 26">
            <a:extLst>
              <a:ext uri="{FF2B5EF4-FFF2-40B4-BE49-F238E27FC236}">
                <a16:creationId xmlns:a16="http://schemas.microsoft.com/office/drawing/2014/main" id="{3CDE5FFC-8181-1291-0549-E3C749AC0624}"/>
              </a:ext>
            </a:extLst>
          </p:cNvPr>
          <p:cNvSpPr txBox="1"/>
          <p:nvPr/>
        </p:nvSpPr>
        <p:spPr>
          <a:xfrm>
            <a:off x="621295" y="2594697"/>
            <a:ext cx="6097508" cy="1384995"/>
          </a:xfrm>
          <a:prstGeom prst="rect">
            <a:avLst/>
          </a:prstGeom>
          <a:noFill/>
        </p:spPr>
        <p:txBody>
          <a:bodyPr wrap="square">
            <a:spAutoFit/>
          </a:bodyPr>
          <a:lstStyle/>
          <a:p>
            <a:pPr algn="just"/>
            <a:r>
              <a:rPr lang="fr-FR" sz="1400" dirty="0">
                <a:effectLst/>
                <a:latin typeface="Arial MT"/>
                <a:ea typeface="Arial MT"/>
                <a:cs typeface="Arial MT"/>
              </a:rPr>
              <a:t>Afin de faciliter la mise en relation des </a:t>
            </a:r>
            <a:r>
              <a:rPr lang="fr-FR" sz="1400" dirty="0">
                <a:effectLst/>
                <a:highlight>
                  <a:srgbClr val="FF00FF"/>
                </a:highlight>
                <a:latin typeface="Arial MT"/>
                <a:ea typeface="Arial MT"/>
                <a:cs typeface="Arial MT"/>
              </a:rPr>
              <a:t>influenceurs </a:t>
            </a:r>
            <a:r>
              <a:rPr lang="fr-FR" sz="1400" dirty="0">
                <a:effectLst/>
                <a:latin typeface="Arial MT"/>
                <a:ea typeface="Arial MT"/>
                <a:cs typeface="Arial MT"/>
              </a:rPr>
              <a:t>et de ces entreprises, de nouveaux acteurs ont émergé </a:t>
            </a:r>
            <a:r>
              <a:rPr lang="fr-FR" sz="1400" dirty="0">
                <a:effectLst/>
                <a:highlight>
                  <a:srgbClr val="FF00FF"/>
                </a:highlight>
                <a:latin typeface="Arial MT"/>
                <a:ea typeface="Arial MT"/>
                <a:cs typeface="Arial MT"/>
              </a:rPr>
              <a:t>(plateformes, agences…) </a:t>
            </a:r>
            <a:r>
              <a:rPr lang="fr-FR" sz="1400" dirty="0">
                <a:effectLst/>
                <a:latin typeface="Arial MT"/>
                <a:ea typeface="Arial MT"/>
                <a:cs typeface="Arial MT"/>
              </a:rPr>
              <a:t>permettant de consolider un marché jusque-là très morcelé. Ainsi, on estime que le volume mondial d’offres de services liées au marketing</a:t>
            </a:r>
            <a:r>
              <a:rPr lang="fr-FR" sz="1400" spc="200" dirty="0">
                <a:effectLst/>
                <a:latin typeface="Arial MT"/>
                <a:ea typeface="Arial MT"/>
                <a:cs typeface="Arial MT"/>
              </a:rPr>
              <a:t> </a:t>
            </a:r>
            <a:r>
              <a:rPr lang="fr-FR" sz="1400" dirty="0">
                <a:effectLst/>
                <a:latin typeface="Arial MT"/>
                <a:ea typeface="Arial MT"/>
                <a:cs typeface="Arial MT"/>
              </a:rPr>
              <a:t>d’influence</a:t>
            </a:r>
            <a:r>
              <a:rPr lang="fr-FR" sz="1400" spc="200" dirty="0">
                <a:effectLst/>
                <a:latin typeface="Arial MT"/>
                <a:ea typeface="Arial MT"/>
                <a:cs typeface="Arial MT"/>
              </a:rPr>
              <a:t> </a:t>
            </a:r>
            <a:r>
              <a:rPr lang="fr-FR" sz="1400" dirty="0">
                <a:effectLst/>
                <a:latin typeface="Arial MT"/>
                <a:ea typeface="Arial MT"/>
                <a:cs typeface="Arial MT"/>
              </a:rPr>
              <a:t>a</a:t>
            </a:r>
            <a:r>
              <a:rPr lang="fr-FR" sz="1400" spc="200" dirty="0">
                <a:effectLst/>
                <a:latin typeface="Arial MT"/>
                <a:ea typeface="Arial MT"/>
                <a:cs typeface="Arial MT"/>
              </a:rPr>
              <a:t> </a:t>
            </a:r>
            <a:r>
              <a:rPr lang="fr-FR" sz="1400" dirty="0">
                <a:effectLst/>
                <a:latin typeface="Arial MT"/>
                <a:ea typeface="Arial MT"/>
                <a:cs typeface="Arial MT"/>
              </a:rPr>
              <a:t>augmenté</a:t>
            </a:r>
            <a:r>
              <a:rPr lang="fr-FR" sz="1400" spc="200" dirty="0">
                <a:effectLst/>
                <a:latin typeface="Arial MT"/>
                <a:ea typeface="Arial MT"/>
                <a:cs typeface="Arial MT"/>
              </a:rPr>
              <a:t> </a:t>
            </a:r>
            <a:r>
              <a:rPr lang="fr-FR" sz="1400" dirty="0">
                <a:effectLst/>
                <a:latin typeface="Arial MT"/>
                <a:ea typeface="Arial MT"/>
                <a:cs typeface="Arial MT"/>
              </a:rPr>
              <a:t>de </a:t>
            </a:r>
            <a:r>
              <a:rPr lang="fr-FR" sz="1400" dirty="0">
                <a:effectLst/>
                <a:highlight>
                  <a:srgbClr val="FFFF00"/>
                </a:highlight>
                <a:latin typeface="Arial MT"/>
                <a:ea typeface="Arial MT"/>
                <a:cs typeface="Arial MT"/>
              </a:rPr>
              <a:t>26</a:t>
            </a:r>
            <a:r>
              <a:rPr lang="fr-FR" sz="1400" spc="-85" dirty="0">
                <a:effectLst/>
                <a:highlight>
                  <a:srgbClr val="FFFF00"/>
                </a:highlight>
                <a:latin typeface="Arial MT"/>
                <a:ea typeface="Arial MT"/>
                <a:cs typeface="Arial MT"/>
              </a:rPr>
              <a:t> </a:t>
            </a:r>
            <a:r>
              <a:rPr lang="fr-FR" sz="1400" dirty="0">
                <a:effectLst/>
                <a:highlight>
                  <a:srgbClr val="FFFF00"/>
                </a:highlight>
                <a:latin typeface="Arial MT"/>
                <a:ea typeface="Arial MT"/>
                <a:cs typeface="Arial MT"/>
              </a:rPr>
              <a:t>%</a:t>
            </a:r>
            <a:r>
              <a:rPr lang="fr-FR" sz="1400" spc="-85" dirty="0">
                <a:effectLst/>
                <a:highlight>
                  <a:srgbClr val="FFFF00"/>
                </a:highlight>
                <a:latin typeface="Arial MT"/>
                <a:ea typeface="Arial MT"/>
                <a:cs typeface="Arial MT"/>
              </a:rPr>
              <a:t> </a:t>
            </a:r>
            <a:r>
              <a:rPr lang="fr-FR" sz="1400" dirty="0">
                <a:effectLst/>
                <a:highlight>
                  <a:srgbClr val="FFFF00"/>
                </a:highlight>
                <a:latin typeface="Arial MT"/>
                <a:ea typeface="Arial MT"/>
                <a:cs typeface="Arial MT"/>
              </a:rPr>
              <a:t>rien</a:t>
            </a:r>
            <a:r>
              <a:rPr lang="fr-FR" sz="1400" spc="-80" dirty="0">
                <a:effectLst/>
                <a:highlight>
                  <a:srgbClr val="FFFF00"/>
                </a:highlight>
                <a:latin typeface="Arial MT"/>
                <a:ea typeface="Arial MT"/>
                <a:cs typeface="Arial MT"/>
              </a:rPr>
              <a:t> </a:t>
            </a:r>
            <a:r>
              <a:rPr lang="fr-FR" sz="1400" dirty="0">
                <a:effectLst/>
                <a:highlight>
                  <a:srgbClr val="FFFF00"/>
                </a:highlight>
                <a:latin typeface="Arial MT"/>
                <a:ea typeface="Arial MT"/>
                <a:cs typeface="Arial MT"/>
              </a:rPr>
              <a:t>qu’en</a:t>
            </a:r>
            <a:r>
              <a:rPr lang="fr-FR" sz="1400" spc="-85" dirty="0">
                <a:effectLst/>
                <a:highlight>
                  <a:srgbClr val="FFFF00"/>
                </a:highlight>
                <a:latin typeface="Arial MT"/>
                <a:ea typeface="Arial MT"/>
                <a:cs typeface="Arial MT"/>
              </a:rPr>
              <a:t> </a:t>
            </a:r>
            <a:r>
              <a:rPr lang="fr-FR" sz="1400" dirty="0">
                <a:effectLst/>
                <a:highlight>
                  <a:srgbClr val="FFFF00"/>
                </a:highlight>
                <a:latin typeface="Arial MT"/>
                <a:ea typeface="Arial MT"/>
                <a:cs typeface="Arial MT"/>
              </a:rPr>
              <a:t>2021,</a:t>
            </a:r>
            <a:r>
              <a:rPr lang="fr-FR" sz="1400" spc="-85" dirty="0">
                <a:effectLst/>
                <a:highlight>
                  <a:srgbClr val="FFFF00"/>
                </a:highlight>
                <a:latin typeface="Arial MT"/>
                <a:ea typeface="Arial MT"/>
                <a:cs typeface="Arial MT"/>
              </a:rPr>
              <a:t> </a:t>
            </a:r>
            <a:r>
              <a:rPr lang="fr-FR" sz="1400" dirty="0">
                <a:effectLst/>
                <a:highlight>
                  <a:srgbClr val="FFFF00"/>
                </a:highlight>
                <a:latin typeface="Arial MT"/>
                <a:ea typeface="Arial MT"/>
                <a:cs typeface="Arial MT"/>
              </a:rPr>
              <a:t>pour</a:t>
            </a:r>
            <a:r>
              <a:rPr lang="fr-FR" sz="1400" spc="-85" dirty="0">
                <a:effectLst/>
                <a:highlight>
                  <a:srgbClr val="FFFF00"/>
                </a:highlight>
                <a:latin typeface="Arial MT"/>
                <a:ea typeface="Arial MT"/>
                <a:cs typeface="Arial MT"/>
              </a:rPr>
              <a:t> </a:t>
            </a:r>
            <a:r>
              <a:rPr lang="fr-FR" sz="1400" dirty="0">
                <a:effectLst/>
                <a:highlight>
                  <a:srgbClr val="FFFF00"/>
                </a:highlight>
                <a:latin typeface="Arial MT"/>
                <a:ea typeface="Arial MT"/>
                <a:cs typeface="Arial MT"/>
              </a:rPr>
              <a:t>atteindre</a:t>
            </a:r>
            <a:r>
              <a:rPr lang="fr-FR" sz="1400" spc="-80" dirty="0">
                <a:effectLst/>
                <a:highlight>
                  <a:srgbClr val="FFFF00"/>
                </a:highlight>
                <a:latin typeface="Arial MT"/>
                <a:ea typeface="Arial MT"/>
                <a:cs typeface="Arial MT"/>
              </a:rPr>
              <a:t> </a:t>
            </a:r>
            <a:r>
              <a:rPr lang="fr-FR" sz="1400" dirty="0">
                <a:effectLst/>
                <a:highlight>
                  <a:srgbClr val="FFFF00"/>
                </a:highlight>
                <a:latin typeface="Arial MT"/>
                <a:ea typeface="Arial MT"/>
                <a:cs typeface="Arial MT"/>
              </a:rPr>
              <a:t>près de 19 000 entreprises</a:t>
            </a:r>
            <a:endParaRPr lang="fr-FR" sz="1400" dirty="0">
              <a:highlight>
                <a:srgbClr val="FFFF00"/>
              </a:highlight>
            </a:endParaRPr>
          </a:p>
        </p:txBody>
      </p:sp>
      <p:pic>
        <p:nvPicPr>
          <p:cNvPr id="29" name="Image 28">
            <a:extLst>
              <a:ext uri="{FF2B5EF4-FFF2-40B4-BE49-F238E27FC236}">
                <a16:creationId xmlns:a16="http://schemas.microsoft.com/office/drawing/2014/main" id="{9E75B752-CAAB-2029-6E18-04BAF0A21EB1}"/>
              </a:ext>
            </a:extLst>
          </p:cNvPr>
          <p:cNvPicPr>
            <a:picLocks noChangeAspect="1"/>
          </p:cNvPicPr>
          <p:nvPr/>
        </p:nvPicPr>
        <p:blipFill>
          <a:blip r:embed="rId2"/>
          <a:stretch>
            <a:fillRect/>
          </a:stretch>
        </p:blipFill>
        <p:spPr>
          <a:xfrm>
            <a:off x="7753790" y="4943897"/>
            <a:ext cx="3354812" cy="1804416"/>
          </a:xfrm>
          <a:prstGeom prst="rect">
            <a:avLst/>
          </a:prstGeom>
        </p:spPr>
      </p:pic>
      <p:sp>
        <p:nvSpPr>
          <p:cNvPr id="31" name="ZoneTexte 30">
            <a:extLst>
              <a:ext uri="{FF2B5EF4-FFF2-40B4-BE49-F238E27FC236}">
                <a16:creationId xmlns:a16="http://schemas.microsoft.com/office/drawing/2014/main" id="{155D70C7-3B94-664D-6FD0-2C36EEC8AE66}"/>
              </a:ext>
            </a:extLst>
          </p:cNvPr>
          <p:cNvSpPr txBox="1"/>
          <p:nvPr/>
        </p:nvSpPr>
        <p:spPr>
          <a:xfrm>
            <a:off x="377982" y="4106371"/>
            <a:ext cx="6556972" cy="2206823"/>
          </a:xfrm>
          <a:prstGeom prst="rect">
            <a:avLst/>
          </a:prstGeom>
          <a:noFill/>
        </p:spPr>
        <p:txBody>
          <a:bodyPr wrap="square">
            <a:spAutoFit/>
          </a:bodyPr>
          <a:lstStyle/>
          <a:p>
            <a:pPr marL="236220" marR="231140" algn="just">
              <a:lnSpc>
                <a:spcPct val="110000"/>
              </a:lnSpc>
              <a:spcBef>
                <a:spcPts val="795"/>
              </a:spcBef>
              <a:spcAft>
                <a:spcPts val="0"/>
              </a:spcAft>
            </a:pPr>
            <a:r>
              <a:rPr lang="fr-FR" sz="1400" u="sng" dirty="0">
                <a:effectLst/>
                <a:highlight>
                  <a:srgbClr val="00FFFF"/>
                </a:highlight>
                <a:latin typeface="Arial MT"/>
                <a:ea typeface="Arial MT"/>
                <a:cs typeface="Arial MT"/>
              </a:rPr>
              <a:t>Dans</a:t>
            </a:r>
            <a:r>
              <a:rPr lang="fr-FR" sz="1400" u="sng" spc="-40" dirty="0">
                <a:effectLst/>
                <a:highlight>
                  <a:srgbClr val="00FFFF"/>
                </a:highlight>
                <a:latin typeface="Arial MT"/>
                <a:ea typeface="Arial MT"/>
                <a:cs typeface="Arial MT"/>
              </a:rPr>
              <a:t> </a:t>
            </a:r>
            <a:r>
              <a:rPr lang="fr-FR" sz="1400" u="sng" dirty="0">
                <a:effectLst/>
                <a:highlight>
                  <a:srgbClr val="00FFFF"/>
                </a:highlight>
                <a:latin typeface="Arial MT"/>
                <a:ea typeface="Arial MT"/>
                <a:cs typeface="Arial MT"/>
              </a:rPr>
              <a:t>cet</a:t>
            </a:r>
            <a:r>
              <a:rPr lang="fr-FR" sz="1400" u="sng" spc="-35" dirty="0">
                <a:effectLst/>
                <a:highlight>
                  <a:srgbClr val="00FFFF"/>
                </a:highlight>
                <a:latin typeface="Arial MT"/>
                <a:ea typeface="Arial MT"/>
                <a:cs typeface="Arial MT"/>
              </a:rPr>
              <a:t> </a:t>
            </a:r>
            <a:r>
              <a:rPr lang="fr-FR" sz="1400" u="sng" dirty="0">
                <a:effectLst/>
                <a:highlight>
                  <a:srgbClr val="00FFFF"/>
                </a:highlight>
                <a:latin typeface="Arial MT"/>
                <a:ea typeface="Arial MT"/>
                <a:cs typeface="Arial MT"/>
              </a:rPr>
              <a:t>univers</a:t>
            </a:r>
            <a:r>
              <a:rPr lang="fr-FR" sz="1400" u="sng" spc="-40" dirty="0">
                <a:effectLst/>
                <a:highlight>
                  <a:srgbClr val="00FFFF"/>
                </a:highlight>
                <a:latin typeface="Arial MT"/>
                <a:ea typeface="Arial MT"/>
                <a:cs typeface="Arial MT"/>
              </a:rPr>
              <a:t> </a:t>
            </a:r>
            <a:r>
              <a:rPr lang="fr-FR" sz="1400" u="sng" dirty="0">
                <a:effectLst/>
                <a:highlight>
                  <a:srgbClr val="00FFFF"/>
                </a:highlight>
                <a:latin typeface="Arial MT"/>
                <a:ea typeface="Arial MT"/>
                <a:cs typeface="Arial MT"/>
              </a:rPr>
              <a:t>en</a:t>
            </a:r>
            <a:r>
              <a:rPr lang="fr-FR" sz="1400" u="sng" spc="-35" dirty="0">
                <a:effectLst/>
                <a:highlight>
                  <a:srgbClr val="00FFFF"/>
                </a:highlight>
                <a:latin typeface="Arial MT"/>
                <a:ea typeface="Arial MT"/>
                <a:cs typeface="Arial MT"/>
              </a:rPr>
              <a:t> </a:t>
            </a:r>
            <a:r>
              <a:rPr lang="fr-FR" sz="1400" u="sng" dirty="0">
                <a:effectLst/>
                <a:highlight>
                  <a:srgbClr val="00FFFF"/>
                </a:highlight>
                <a:latin typeface="Arial MT"/>
                <a:ea typeface="Arial MT"/>
                <a:cs typeface="Arial MT"/>
              </a:rPr>
              <a:t>constante</a:t>
            </a:r>
            <a:r>
              <a:rPr lang="fr-FR" sz="1400" u="sng" spc="-45" dirty="0">
                <a:effectLst/>
                <a:highlight>
                  <a:srgbClr val="00FFFF"/>
                </a:highlight>
                <a:latin typeface="Arial MT"/>
                <a:ea typeface="Arial MT"/>
                <a:cs typeface="Arial MT"/>
              </a:rPr>
              <a:t> </a:t>
            </a:r>
            <a:r>
              <a:rPr lang="fr-FR" sz="1400" u="sng" dirty="0">
                <a:effectLst/>
                <a:highlight>
                  <a:srgbClr val="00FFFF"/>
                </a:highlight>
                <a:latin typeface="Arial MT"/>
                <a:ea typeface="Arial MT"/>
                <a:cs typeface="Arial MT"/>
              </a:rPr>
              <a:t>évolution,</a:t>
            </a:r>
            <a:r>
              <a:rPr lang="fr-FR" sz="1400" u="sng" spc="-45" dirty="0">
                <a:effectLst/>
                <a:highlight>
                  <a:srgbClr val="00FFFF"/>
                </a:highlight>
                <a:latin typeface="Arial MT"/>
                <a:ea typeface="Arial MT"/>
                <a:cs typeface="Arial MT"/>
              </a:rPr>
              <a:t> </a:t>
            </a:r>
            <a:r>
              <a:rPr lang="fr-FR" sz="1400" u="sng" dirty="0">
                <a:effectLst/>
                <a:highlight>
                  <a:srgbClr val="00FFFF"/>
                </a:highlight>
                <a:latin typeface="Arial MT"/>
                <a:ea typeface="Arial MT"/>
                <a:cs typeface="Arial MT"/>
              </a:rPr>
              <a:t>des</a:t>
            </a:r>
            <a:r>
              <a:rPr lang="fr-FR" sz="1400" u="sng" spc="-60" dirty="0">
                <a:effectLst/>
                <a:highlight>
                  <a:srgbClr val="00FFFF"/>
                </a:highlight>
                <a:latin typeface="Arial MT"/>
                <a:ea typeface="Arial MT"/>
                <a:cs typeface="Arial MT"/>
              </a:rPr>
              <a:t> </a:t>
            </a:r>
            <a:r>
              <a:rPr lang="fr-FR" sz="1400" u="sng" dirty="0">
                <a:effectLst/>
                <a:highlight>
                  <a:srgbClr val="00FFFF"/>
                </a:highlight>
                <a:latin typeface="Arial MT"/>
                <a:ea typeface="Arial MT"/>
                <a:cs typeface="Arial MT"/>
              </a:rPr>
              <a:t>dérives</a:t>
            </a:r>
            <a:r>
              <a:rPr lang="fr-FR" sz="1400" u="sng" spc="-35" dirty="0">
                <a:effectLst/>
                <a:highlight>
                  <a:srgbClr val="00FFFF"/>
                </a:highlight>
                <a:latin typeface="Arial MT"/>
                <a:ea typeface="Arial MT"/>
                <a:cs typeface="Arial MT"/>
              </a:rPr>
              <a:t> </a:t>
            </a:r>
            <a:r>
              <a:rPr lang="fr-FR" sz="1400" u="sng" dirty="0">
                <a:effectLst/>
                <a:highlight>
                  <a:srgbClr val="00FFFF"/>
                </a:highlight>
                <a:latin typeface="Arial MT"/>
                <a:ea typeface="Arial MT"/>
                <a:cs typeface="Arial MT"/>
              </a:rPr>
              <a:t>ont</a:t>
            </a:r>
            <a:r>
              <a:rPr lang="fr-FR" sz="1400" u="sng" spc="-30" dirty="0">
                <a:effectLst/>
                <a:highlight>
                  <a:srgbClr val="00FFFF"/>
                </a:highlight>
                <a:latin typeface="Arial MT"/>
                <a:ea typeface="Arial MT"/>
                <a:cs typeface="Arial MT"/>
              </a:rPr>
              <a:t> </a:t>
            </a:r>
            <a:r>
              <a:rPr lang="fr-FR" sz="1400" u="sng" dirty="0">
                <a:effectLst/>
                <a:highlight>
                  <a:srgbClr val="00FFFF"/>
                </a:highlight>
                <a:latin typeface="Arial MT"/>
                <a:ea typeface="Arial MT"/>
                <a:cs typeface="Arial MT"/>
              </a:rPr>
              <a:t>rapidement</a:t>
            </a:r>
            <a:r>
              <a:rPr lang="fr-FR" sz="1400" u="sng" spc="-45" dirty="0">
                <a:effectLst/>
                <a:highlight>
                  <a:srgbClr val="00FFFF"/>
                </a:highlight>
                <a:latin typeface="Arial MT"/>
                <a:ea typeface="Arial MT"/>
                <a:cs typeface="Arial MT"/>
              </a:rPr>
              <a:t> </a:t>
            </a:r>
            <a:r>
              <a:rPr lang="fr-FR" sz="1400" u="sng" dirty="0">
                <a:effectLst/>
                <a:highlight>
                  <a:srgbClr val="00FFFF"/>
                </a:highlight>
                <a:latin typeface="Arial MT"/>
                <a:ea typeface="Arial MT"/>
                <a:cs typeface="Arial MT"/>
              </a:rPr>
              <a:t>été</a:t>
            </a:r>
            <a:r>
              <a:rPr lang="fr-FR" sz="1400" u="sng" spc="-40" dirty="0">
                <a:effectLst/>
                <a:highlight>
                  <a:srgbClr val="00FFFF"/>
                </a:highlight>
                <a:latin typeface="Arial MT"/>
                <a:ea typeface="Arial MT"/>
                <a:cs typeface="Arial MT"/>
              </a:rPr>
              <a:t> </a:t>
            </a:r>
            <a:r>
              <a:rPr lang="fr-FR" sz="1400" u="sng" dirty="0">
                <a:effectLst/>
                <a:highlight>
                  <a:srgbClr val="00FFFF"/>
                </a:highlight>
                <a:latin typeface="Arial MT"/>
                <a:ea typeface="Arial MT"/>
                <a:cs typeface="Arial MT"/>
              </a:rPr>
              <a:t>constatées,</a:t>
            </a:r>
            <a:r>
              <a:rPr lang="fr-FR" sz="1400" u="sng" spc="-45" dirty="0">
                <a:effectLst/>
                <a:highlight>
                  <a:srgbClr val="00FFFF"/>
                </a:highlight>
                <a:latin typeface="Arial MT"/>
                <a:ea typeface="Arial MT"/>
                <a:cs typeface="Arial MT"/>
              </a:rPr>
              <a:t> </a:t>
            </a:r>
            <a:r>
              <a:rPr lang="fr-FR" sz="1400" u="sng" dirty="0">
                <a:effectLst/>
                <a:highlight>
                  <a:srgbClr val="00FFFF"/>
                </a:highlight>
                <a:latin typeface="Arial MT"/>
                <a:ea typeface="Arial MT"/>
                <a:cs typeface="Arial MT"/>
              </a:rPr>
              <a:t>obligeant</a:t>
            </a:r>
            <a:r>
              <a:rPr lang="fr-FR" sz="1400" u="sng" spc="-30" dirty="0">
                <a:effectLst/>
                <a:highlight>
                  <a:srgbClr val="00FFFF"/>
                </a:highlight>
                <a:latin typeface="Arial MT"/>
                <a:ea typeface="Arial MT"/>
                <a:cs typeface="Arial MT"/>
              </a:rPr>
              <a:t> </a:t>
            </a:r>
            <a:r>
              <a:rPr lang="fr-FR" sz="1400" u="sng" dirty="0">
                <a:effectLst/>
                <a:highlight>
                  <a:srgbClr val="00FFFF"/>
                </a:highlight>
                <a:latin typeface="Arial MT"/>
                <a:ea typeface="Arial MT"/>
                <a:cs typeface="Arial MT"/>
              </a:rPr>
              <a:t>le</a:t>
            </a:r>
            <a:r>
              <a:rPr lang="fr-FR" sz="1400" dirty="0">
                <a:effectLst/>
                <a:highlight>
                  <a:srgbClr val="00FFFF"/>
                </a:highlight>
                <a:latin typeface="Arial MT"/>
                <a:ea typeface="Arial MT"/>
                <a:cs typeface="Arial MT"/>
              </a:rPr>
              <a:t> </a:t>
            </a:r>
            <a:r>
              <a:rPr lang="fr-FR" sz="1400" u="sng" dirty="0">
                <a:effectLst/>
                <a:highlight>
                  <a:srgbClr val="00FFFF"/>
                </a:highlight>
                <a:latin typeface="Arial MT"/>
                <a:ea typeface="Arial MT"/>
                <a:cs typeface="Arial MT"/>
              </a:rPr>
              <a:t>législateur à intervenir</a:t>
            </a:r>
            <a:r>
              <a:rPr lang="fr-FR" sz="1400" dirty="0">
                <a:effectLst/>
                <a:highlight>
                  <a:srgbClr val="00FFFF"/>
                </a:highlight>
                <a:latin typeface="Arial MT"/>
                <a:ea typeface="Arial MT"/>
                <a:cs typeface="Arial MT"/>
              </a:rPr>
              <a:t> </a:t>
            </a:r>
            <a:r>
              <a:rPr lang="fr-FR" sz="1400" dirty="0">
                <a:effectLst/>
                <a:latin typeface="Arial MT"/>
                <a:ea typeface="Arial MT"/>
                <a:cs typeface="Arial MT"/>
              </a:rPr>
              <a:t>dans de nombreux pays (promotion de produits illégaux ou dangereux, banalisation</a:t>
            </a:r>
            <a:r>
              <a:rPr lang="fr-FR" sz="1400" spc="-55" dirty="0">
                <a:effectLst/>
                <a:latin typeface="Arial MT"/>
                <a:ea typeface="Arial MT"/>
                <a:cs typeface="Arial MT"/>
              </a:rPr>
              <a:t> </a:t>
            </a:r>
            <a:r>
              <a:rPr lang="fr-FR" sz="1400" dirty="0">
                <a:effectLst/>
                <a:latin typeface="Arial MT"/>
                <a:ea typeface="Arial MT"/>
                <a:cs typeface="Arial MT"/>
              </a:rPr>
              <a:t>de</a:t>
            </a:r>
            <a:r>
              <a:rPr lang="fr-FR" sz="1400" spc="-40" dirty="0">
                <a:effectLst/>
                <a:latin typeface="Arial MT"/>
                <a:ea typeface="Arial MT"/>
                <a:cs typeface="Arial MT"/>
              </a:rPr>
              <a:t> </a:t>
            </a:r>
            <a:r>
              <a:rPr lang="fr-FR" sz="1400" dirty="0">
                <a:effectLst/>
                <a:latin typeface="Arial MT"/>
                <a:ea typeface="Arial MT"/>
                <a:cs typeface="Arial MT"/>
              </a:rPr>
              <a:t>la</a:t>
            </a:r>
            <a:r>
              <a:rPr lang="fr-FR" sz="1400" spc="-55" dirty="0">
                <a:effectLst/>
                <a:latin typeface="Arial MT"/>
                <a:ea typeface="Arial MT"/>
                <a:cs typeface="Arial MT"/>
              </a:rPr>
              <a:t> </a:t>
            </a:r>
            <a:r>
              <a:rPr lang="fr-FR" sz="1400" dirty="0">
                <a:effectLst/>
                <a:latin typeface="Arial MT"/>
                <a:ea typeface="Arial MT"/>
                <a:cs typeface="Arial MT"/>
              </a:rPr>
              <a:t>médecine,</a:t>
            </a:r>
            <a:r>
              <a:rPr lang="fr-FR" sz="1400" spc="-35" dirty="0">
                <a:effectLst/>
                <a:latin typeface="Arial MT"/>
                <a:ea typeface="Arial MT"/>
                <a:cs typeface="Arial MT"/>
              </a:rPr>
              <a:t> </a:t>
            </a:r>
            <a:r>
              <a:rPr lang="fr-FR" sz="1400" dirty="0">
                <a:effectLst/>
                <a:latin typeface="Arial MT"/>
                <a:ea typeface="Arial MT"/>
                <a:cs typeface="Arial MT"/>
              </a:rPr>
              <a:t>non-respect</a:t>
            </a:r>
            <a:r>
              <a:rPr lang="fr-FR" sz="1400" spc="-40" dirty="0">
                <a:effectLst/>
                <a:latin typeface="Arial MT"/>
                <a:ea typeface="Arial MT"/>
                <a:cs typeface="Arial MT"/>
              </a:rPr>
              <a:t> </a:t>
            </a:r>
            <a:r>
              <a:rPr lang="fr-FR" sz="1400" dirty="0">
                <a:effectLst/>
                <a:latin typeface="Arial MT"/>
                <a:ea typeface="Arial MT"/>
                <a:cs typeface="Arial MT"/>
              </a:rPr>
              <a:t>des</a:t>
            </a:r>
            <a:r>
              <a:rPr lang="fr-FR" sz="1400" spc="-60" dirty="0">
                <a:effectLst/>
                <a:latin typeface="Arial MT"/>
                <a:ea typeface="Arial MT"/>
                <a:cs typeface="Arial MT"/>
              </a:rPr>
              <a:t> </a:t>
            </a:r>
            <a:r>
              <a:rPr lang="fr-FR" sz="1400" dirty="0">
                <a:effectLst/>
                <a:latin typeface="Arial MT"/>
                <a:ea typeface="Arial MT"/>
                <a:cs typeface="Arial MT"/>
              </a:rPr>
              <a:t>règles</a:t>
            </a:r>
            <a:r>
              <a:rPr lang="fr-FR" sz="1400" spc="-45" dirty="0">
                <a:effectLst/>
                <a:latin typeface="Arial MT"/>
                <a:ea typeface="Arial MT"/>
                <a:cs typeface="Arial MT"/>
              </a:rPr>
              <a:t> </a:t>
            </a:r>
            <a:r>
              <a:rPr lang="fr-FR" sz="1400" dirty="0">
                <a:effectLst/>
                <a:latin typeface="Arial MT"/>
                <a:ea typeface="Arial MT"/>
                <a:cs typeface="Arial MT"/>
              </a:rPr>
              <a:t>sur</a:t>
            </a:r>
            <a:r>
              <a:rPr lang="fr-FR" sz="1400" spc="-50" dirty="0">
                <a:effectLst/>
                <a:latin typeface="Arial MT"/>
                <a:ea typeface="Arial MT"/>
                <a:cs typeface="Arial MT"/>
              </a:rPr>
              <a:t> </a:t>
            </a:r>
            <a:r>
              <a:rPr lang="fr-FR" sz="1400" dirty="0">
                <a:effectLst/>
                <a:latin typeface="Arial MT"/>
                <a:ea typeface="Arial MT"/>
                <a:cs typeface="Arial MT"/>
              </a:rPr>
              <a:t>la</a:t>
            </a:r>
            <a:r>
              <a:rPr lang="fr-FR" sz="1400" spc="-45" dirty="0">
                <a:effectLst/>
                <a:latin typeface="Arial MT"/>
                <a:ea typeface="Arial MT"/>
                <a:cs typeface="Arial MT"/>
              </a:rPr>
              <a:t> </a:t>
            </a:r>
            <a:r>
              <a:rPr lang="fr-FR" sz="1400" dirty="0">
                <a:effectLst/>
                <a:latin typeface="Arial MT"/>
                <a:ea typeface="Arial MT"/>
                <a:cs typeface="Arial MT"/>
              </a:rPr>
              <a:t>publicité…).</a:t>
            </a:r>
            <a:r>
              <a:rPr lang="fr-FR" sz="1400" spc="-40" dirty="0">
                <a:effectLst/>
                <a:latin typeface="Arial MT"/>
                <a:ea typeface="Arial MT"/>
                <a:cs typeface="Arial MT"/>
              </a:rPr>
              <a:t> </a:t>
            </a:r>
            <a:r>
              <a:rPr lang="fr-FR" sz="1400" dirty="0">
                <a:effectLst/>
                <a:highlight>
                  <a:srgbClr val="FF00FF"/>
                </a:highlight>
                <a:latin typeface="Arial MT"/>
                <a:ea typeface="Arial MT"/>
                <a:cs typeface="Arial MT"/>
              </a:rPr>
              <a:t>En</a:t>
            </a:r>
            <a:r>
              <a:rPr lang="fr-FR" sz="1400" spc="-40" dirty="0">
                <a:effectLst/>
                <a:highlight>
                  <a:srgbClr val="FF00FF"/>
                </a:highlight>
                <a:latin typeface="Arial MT"/>
                <a:ea typeface="Arial MT"/>
                <a:cs typeface="Arial MT"/>
              </a:rPr>
              <a:t> </a:t>
            </a:r>
            <a:r>
              <a:rPr lang="fr-FR" sz="1400" dirty="0">
                <a:effectLst/>
                <a:highlight>
                  <a:srgbClr val="FF00FF"/>
                </a:highlight>
                <a:latin typeface="Arial MT"/>
                <a:ea typeface="Arial MT"/>
                <a:cs typeface="Arial MT"/>
              </a:rPr>
              <a:t>France,</a:t>
            </a:r>
            <a:r>
              <a:rPr lang="fr-FR" sz="1400" spc="-35" dirty="0">
                <a:effectLst/>
                <a:highlight>
                  <a:srgbClr val="FF00FF"/>
                </a:highlight>
                <a:latin typeface="Arial MT"/>
                <a:ea typeface="Arial MT"/>
                <a:cs typeface="Arial MT"/>
              </a:rPr>
              <a:t> </a:t>
            </a:r>
            <a:r>
              <a:rPr lang="fr-FR" sz="1400" dirty="0">
                <a:effectLst/>
                <a:highlight>
                  <a:srgbClr val="FF00FF"/>
                </a:highlight>
                <a:latin typeface="Arial MT"/>
                <a:ea typeface="Arial MT"/>
                <a:cs typeface="Arial MT"/>
              </a:rPr>
              <a:t>la</a:t>
            </a:r>
            <a:r>
              <a:rPr lang="fr-FR" sz="1400" spc="-45" dirty="0">
                <a:effectLst/>
                <a:highlight>
                  <a:srgbClr val="FF00FF"/>
                </a:highlight>
                <a:latin typeface="Arial MT"/>
                <a:ea typeface="Arial MT"/>
                <a:cs typeface="Arial MT"/>
              </a:rPr>
              <a:t> </a:t>
            </a:r>
            <a:r>
              <a:rPr lang="fr-FR" sz="1400" dirty="0">
                <a:effectLst/>
                <a:highlight>
                  <a:srgbClr val="FF00FF"/>
                </a:highlight>
                <a:latin typeface="Arial MT"/>
                <a:ea typeface="Arial MT"/>
                <a:cs typeface="Arial MT"/>
              </a:rPr>
              <a:t>loi</a:t>
            </a:r>
            <a:r>
              <a:rPr lang="fr-FR" sz="1400" spc="-45" dirty="0">
                <a:effectLst/>
                <a:highlight>
                  <a:srgbClr val="FF00FF"/>
                </a:highlight>
                <a:latin typeface="Arial MT"/>
                <a:ea typeface="Arial MT"/>
                <a:cs typeface="Arial MT"/>
              </a:rPr>
              <a:t> </a:t>
            </a:r>
            <a:r>
              <a:rPr lang="fr-FR" sz="1400" dirty="0">
                <a:effectLst/>
                <a:highlight>
                  <a:srgbClr val="FF00FF"/>
                </a:highlight>
                <a:latin typeface="Arial MT"/>
                <a:ea typeface="Arial MT"/>
                <a:cs typeface="Arial MT"/>
              </a:rPr>
              <a:t>du</a:t>
            </a:r>
            <a:r>
              <a:rPr lang="fr-FR" sz="1400" spc="-40" dirty="0">
                <a:effectLst/>
                <a:highlight>
                  <a:srgbClr val="FF00FF"/>
                </a:highlight>
                <a:latin typeface="Arial MT"/>
                <a:ea typeface="Arial MT"/>
                <a:cs typeface="Arial MT"/>
              </a:rPr>
              <a:t> </a:t>
            </a:r>
            <a:r>
              <a:rPr lang="fr-FR" sz="1400" dirty="0">
                <a:effectLst/>
                <a:highlight>
                  <a:srgbClr val="FF00FF"/>
                </a:highlight>
                <a:latin typeface="Arial MT"/>
                <a:ea typeface="Arial MT"/>
                <a:cs typeface="Arial MT"/>
              </a:rPr>
              <a:t>9</a:t>
            </a:r>
            <a:r>
              <a:rPr lang="fr-FR" sz="1400" spc="-40" dirty="0">
                <a:effectLst/>
                <a:highlight>
                  <a:srgbClr val="FF00FF"/>
                </a:highlight>
                <a:latin typeface="Arial MT"/>
                <a:ea typeface="Arial MT"/>
                <a:cs typeface="Arial MT"/>
              </a:rPr>
              <a:t> </a:t>
            </a:r>
            <a:r>
              <a:rPr lang="fr-FR" sz="1400" dirty="0">
                <a:effectLst/>
                <a:highlight>
                  <a:srgbClr val="FF00FF"/>
                </a:highlight>
                <a:latin typeface="Arial MT"/>
                <a:ea typeface="Arial MT"/>
                <a:cs typeface="Arial MT"/>
              </a:rPr>
              <a:t>juin 2023 </a:t>
            </a:r>
            <a:r>
              <a:rPr lang="fr-FR" sz="1400" dirty="0">
                <a:effectLst/>
                <a:latin typeface="Arial MT"/>
                <a:ea typeface="Arial MT"/>
                <a:cs typeface="Arial MT"/>
              </a:rPr>
              <a:t>vise à lutter contre les dérives de l’influence tout en mettant en place les moyens nécessaires</a:t>
            </a:r>
            <a:r>
              <a:rPr lang="fr-FR" sz="1400" spc="-5" dirty="0">
                <a:effectLst/>
                <a:latin typeface="Arial MT"/>
                <a:ea typeface="Arial MT"/>
                <a:cs typeface="Arial MT"/>
              </a:rPr>
              <a:t> </a:t>
            </a:r>
            <a:r>
              <a:rPr lang="fr-FR" sz="1400" dirty="0">
                <a:effectLst/>
                <a:latin typeface="Arial MT"/>
                <a:ea typeface="Arial MT"/>
                <a:cs typeface="Arial MT"/>
              </a:rPr>
              <a:t>à la protection des</a:t>
            </a:r>
            <a:r>
              <a:rPr lang="fr-FR" sz="1400" spc="-5" dirty="0">
                <a:effectLst/>
                <a:latin typeface="Arial MT"/>
                <a:ea typeface="Arial MT"/>
                <a:cs typeface="Arial MT"/>
              </a:rPr>
              <a:t> </a:t>
            </a:r>
            <a:r>
              <a:rPr lang="fr-FR" sz="1400" dirty="0">
                <a:effectLst/>
                <a:highlight>
                  <a:srgbClr val="FF00FF"/>
                </a:highlight>
                <a:latin typeface="Arial MT"/>
                <a:ea typeface="Arial MT"/>
                <a:cs typeface="Arial MT"/>
              </a:rPr>
              <a:t>consommateurs</a:t>
            </a:r>
            <a:r>
              <a:rPr lang="fr-FR" sz="1400" dirty="0">
                <a:effectLst/>
                <a:latin typeface="Arial MT"/>
                <a:ea typeface="Arial MT"/>
                <a:cs typeface="Arial MT"/>
              </a:rPr>
              <a:t>. Les</a:t>
            </a:r>
            <a:r>
              <a:rPr lang="fr-FR" sz="1400" spc="-5" dirty="0">
                <a:effectLst/>
                <a:latin typeface="Arial MT"/>
                <a:ea typeface="Arial MT"/>
                <a:cs typeface="Arial MT"/>
              </a:rPr>
              <a:t> </a:t>
            </a:r>
            <a:r>
              <a:rPr lang="fr-FR" sz="1400" dirty="0">
                <a:effectLst/>
                <a:latin typeface="Arial MT"/>
                <a:ea typeface="Arial MT"/>
                <a:cs typeface="Arial MT"/>
              </a:rPr>
              <a:t>responsabilités</a:t>
            </a:r>
            <a:r>
              <a:rPr lang="fr-FR" sz="1400" spc="-5" dirty="0">
                <a:effectLst/>
                <a:latin typeface="Arial MT"/>
                <a:ea typeface="Arial MT"/>
                <a:cs typeface="Arial MT"/>
              </a:rPr>
              <a:t> </a:t>
            </a:r>
            <a:r>
              <a:rPr lang="fr-FR" sz="1400" dirty="0">
                <a:effectLst/>
                <a:latin typeface="Arial MT"/>
                <a:ea typeface="Arial MT"/>
                <a:cs typeface="Arial MT"/>
              </a:rPr>
              <a:t>de chacun y</a:t>
            </a:r>
            <a:r>
              <a:rPr lang="fr-FR" sz="1400" spc="-15" dirty="0">
                <a:effectLst/>
                <a:latin typeface="Arial MT"/>
                <a:ea typeface="Arial MT"/>
                <a:cs typeface="Arial MT"/>
              </a:rPr>
              <a:t> </a:t>
            </a:r>
            <a:r>
              <a:rPr lang="fr-FR" sz="1400" dirty="0">
                <a:effectLst/>
                <a:latin typeface="Arial MT"/>
                <a:ea typeface="Arial MT"/>
                <a:cs typeface="Arial MT"/>
              </a:rPr>
              <a:t>sont clarifiées et</a:t>
            </a:r>
            <a:r>
              <a:rPr lang="fr-FR" sz="1400" spc="-45" dirty="0">
                <a:effectLst/>
                <a:latin typeface="Arial MT"/>
                <a:ea typeface="Arial MT"/>
                <a:cs typeface="Arial MT"/>
              </a:rPr>
              <a:t> </a:t>
            </a:r>
            <a:r>
              <a:rPr lang="fr-FR" sz="1400" dirty="0">
                <a:effectLst/>
                <a:latin typeface="Arial MT"/>
                <a:ea typeface="Arial MT"/>
                <a:cs typeface="Arial MT"/>
              </a:rPr>
              <a:t>placent</a:t>
            </a:r>
            <a:r>
              <a:rPr lang="fr-FR" sz="1400" spc="-45" dirty="0">
                <a:effectLst/>
                <a:latin typeface="Arial MT"/>
                <a:ea typeface="Arial MT"/>
                <a:cs typeface="Arial MT"/>
              </a:rPr>
              <a:t> </a:t>
            </a:r>
            <a:r>
              <a:rPr lang="fr-FR" sz="1400" dirty="0">
                <a:effectLst/>
                <a:latin typeface="Arial MT"/>
                <a:ea typeface="Arial MT"/>
                <a:cs typeface="Arial MT"/>
              </a:rPr>
              <a:t>tous</a:t>
            </a:r>
            <a:r>
              <a:rPr lang="fr-FR" sz="1400" spc="-45" dirty="0">
                <a:effectLst/>
                <a:latin typeface="Arial MT"/>
                <a:ea typeface="Arial MT"/>
                <a:cs typeface="Arial MT"/>
              </a:rPr>
              <a:t> </a:t>
            </a:r>
            <a:r>
              <a:rPr lang="fr-FR" sz="1400" dirty="0">
                <a:effectLst/>
                <a:latin typeface="Arial MT"/>
                <a:ea typeface="Arial MT"/>
                <a:cs typeface="Arial MT"/>
              </a:rPr>
              <a:t>les</a:t>
            </a:r>
            <a:r>
              <a:rPr lang="fr-FR" sz="1400" spc="-45" dirty="0">
                <a:effectLst/>
                <a:latin typeface="Arial MT"/>
                <a:ea typeface="Arial MT"/>
                <a:cs typeface="Arial MT"/>
              </a:rPr>
              <a:t> </a:t>
            </a:r>
            <a:r>
              <a:rPr lang="fr-FR" sz="1400" dirty="0">
                <a:effectLst/>
                <a:latin typeface="Arial MT"/>
                <a:ea typeface="Arial MT"/>
                <a:cs typeface="Arial MT"/>
              </a:rPr>
              <a:t>acteurs</a:t>
            </a:r>
            <a:r>
              <a:rPr lang="fr-FR" sz="1400" spc="-60" dirty="0">
                <a:effectLst/>
                <a:latin typeface="Arial MT"/>
                <a:ea typeface="Arial MT"/>
                <a:cs typeface="Arial MT"/>
              </a:rPr>
              <a:t> </a:t>
            </a:r>
            <a:r>
              <a:rPr lang="fr-FR" sz="1400" dirty="0">
                <a:effectLst/>
                <a:latin typeface="Arial MT"/>
                <a:ea typeface="Arial MT"/>
                <a:cs typeface="Arial MT"/>
              </a:rPr>
              <a:t>face</a:t>
            </a:r>
            <a:r>
              <a:rPr lang="fr-FR" sz="1400" spc="-55" dirty="0">
                <a:effectLst/>
                <a:latin typeface="Arial MT"/>
                <a:ea typeface="Arial MT"/>
                <a:cs typeface="Arial MT"/>
              </a:rPr>
              <a:t> </a:t>
            </a:r>
            <a:r>
              <a:rPr lang="fr-FR" sz="1400" dirty="0">
                <a:effectLst/>
                <a:latin typeface="Arial MT"/>
                <a:ea typeface="Arial MT"/>
                <a:cs typeface="Arial MT"/>
              </a:rPr>
              <a:t>à</a:t>
            </a:r>
            <a:r>
              <a:rPr lang="fr-FR" sz="1400" spc="-55" dirty="0">
                <a:effectLst/>
                <a:latin typeface="Arial MT"/>
                <a:ea typeface="Arial MT"/>
                <a:cs typeface="Arial MT"/>
              </a:rPr>
              <a:t> </a:t>
            </a:r>
            <a:r>
              <a:rPr lang="fr-FR" sz="1400" dirty="0">
                <a:effectLst/>
                <a:latin typeface="Arial MT"/>
                <a:ea typeface="Arial MT"/>
                <a:cs typeface="Arial MT"/>
              </a:rPr>
              <a:t>leurs</a:t>
            </a:r>
            <a:r>
              <a:rPr lang="fr-FR" sz="1400" spc="-60" dirty="0">
                <a:effectLst/>
                <a:latin typeface="Arial MT"/>
                <a:ea typeface="Arial MT"/>
                <a:cs typeface="Arial MT"/>
              </a:rPr>
              <a:t> </a:t>
            </a:r>
            <a:r>
              <a:rPr lang="fr-FR" sz="1400" dirty="0">
                <a:effectLst/>
                <a:latin typeface="Arial MT"/>
                <a:ea typeface="Arial MT"/>
                <a:cs typeface="Arial MT"/>
              </a:rPr>
              <a:t>obligations</a:t>
            </a:r>
            <a:r>
              <a:rPr lang="fr-FR" sz="1400" spc="-45" dirty="0">
                <a:effectLst/>
                <a:latin typeface="Arial MT"/>
                <a:ea typeface="Arial MT"/>
                <a:cs typeface="Arial MT"/>
              </a:rPr>
              <a:t> </a:t>
            </a:r>
            <a:r>
              <a:rPr lang="fr-FR" sz="1400" dirty="0">
                <a:effectLst/>
                <a:latin typeface="Arial MT"/>
                <a:ea typeface="Arial MT"/>
                <a:cs typeface="Arial MT"/>
              </a:rPr>
              <a:t>(maîtrise</a:t>
            </a:r>
            <a:r>
              <a:rPr lang="fr-FR" sz="1400" spc="-40" dirty="0">
                <a:effectLst/>
                <a:latin typeface="Arial MT"/>
                <a:ea typeface="Arial MT"/>
                <a:cs typeface="Arial MT"/>
              </a:rPr>
              <a:t> </a:t>
            </a:r>
            <a:r>
              <a:rPr lang="fr-FR" sz="1400" dirty="0">
                <a:effectLst/>
                <a:latin typeface="Arial MT"/>
                <a:ea typeface="Arial MT"/>
                <a:cs typeface="Arial MT"/>
              </a:rPr>
              <a:t>des</a:t>
            </a:r>
            <a:r>
              <a:rPr lang="fr-FR" sz="1400" spc="-60" dirty="0">
                <a:effectLst/>
                <a:latin typeface="Arial MT"/>
                <a:ea typeface="Arial MT"/>
                <a:cs typeface="Arial MT"/>
              </a:rPr>
              <a:t> </a:t>
            </a:r>
            <a:r>
              <a:rPr lang="fr-FR" sz="1400" dirty="0">
                <a:effectLst/>
                <a:latin typeface="Arial MT"/>
                <a:ea typeface="Arial MT"/>
                <a:cs typeface="Arial MT"/>
              </a:rPr>
              <a:t>contenus</a:t>
            </a:r>
            <a:r>
              <a:rPr lang="fr-FR" sz="1400" spc="-60" dirty="0">
                <a:effectLst/>
                <a:latin typeface="Arial MT"/>
                <a:ea typeface="Arial MT"/>
                <a:cs typeface="Arial MT"/>
              </a:rPr>
              <a:t> </a:t>
            </a:r>
            <a:r>
              <a:rPr lang="fr-FR" sz="1400" dirty="0">
                <a:effectLst/>
                <a:latin typeface="Arial MT"/>
                <a:ea typeface="Arial MT"/>
                <a:cs typeface="Arial MT"/>
              </a:rPr>
              <a:t>pour</a:t>
            </a:r>
            <a:r>
              <a:rPr lang="fr-FR" sz="1400" spc="-50" dirty="0">
                <a:effectLst/>
                <a:latin typeface="Arial MT"/>
                <a:ea typeface="Arial MT"/>
                <a:cs typeface="Arial MT"/>
              </a:rPr>
              <a:t> </a:t>
            </a:r>
            <a:r>
              <a:rPr lang="fr-FR" sz="1400" dirty="0">
                <a:effectLst/>
                <a:latin typeface="Arial MT"/>
                <a:ea typeface="Arial MT"/>
                <a:cs typeface="Arial MT"/>
              </a:rPr>
              <a:t>les</a:t>
            </a:r>
            <a:r>
              <a:rPr lang="fr-FR" sz="1400" spc="-55" dirty="0">
                <a:effectLst/>
                <a:latin typeface="Arial MT"/>
                <a:ea typeface="Arial MT"/>
                <a:cs typeface="Arial MT"/>
              </a:rPr>
              <a:t> </a:t>
            </a:r>
            <a:r>
              <a:rPr lang="fr-FR" sz="1400" dirty="0">
                <a:effectLst/>
                <a:latin typeface="Arial MT"/>
                <a:ea typeface="Arial MT"/>
                <a:cs typeface="Arial MT"/>
              </a:rPr>
              <a:t>plates-formes, transparence et thèmes abordés pour les influenceurs…).</a:t>
            </a:r>
          </a:p>
        </p:txBody>
      </p:sp>
      <p:sp>
        <p:nvSpPr>
          <p:cNvPr id="32" name="ZoneTexte 31">
            <a:extLst>
              <a:ext uri="{FF2B5EF4-FFF2-40B4-BE49-F238E27FC236}">
                <a16:creationId xmlns:a16="http://schemas.microsoft.com/office/drawing/2014/main" id="{0D72508F-FE8B-AB39-0AAE-E4D4546A51BB}"/>
              </a:ext>
            </a:extLst>
          </p:cNvPr>
          <p:cNvSpPr txBox="1"/>
          <p:nvPr/>
        </p:nvSpPr>
        <p:spPr>
          <a:xfrm>
            <a:off x="6934953" y="3886698"/>
            <a:ext cx="4028792" cy="646331"/>
          </a:xfrm>
          <a:prstGeom prst="rect">
            <a:avLst/>
          </a:prstGeom>
          <a:noFill/>
        </p:spPr>
        <p:txBody>
          <a:bodyPr wrap="square" rtlCol="0">
            <a:spAutoFit/>
          </a:bodyPr>
          <a:lstStyle/>
          <a:p>
            <a:pPr algn="just"/>
            <a:r>
              <a:rPr lang="fr-FR" dirty="0">
                <a:highlight>
                  <a:srgbClr val="00FFFF"/>
                </a:highlight>
                <a:sym typeface="Wingdings" panose="05000000000000000000" pitchFamily="2" charset="2"/>
              </a:rPr>
              <a:t>Elément de la problématique : des dérives</a:t>
            </a:r>
          </a:p>
        </p:txBody>
      </p:sp>
      <p:sp>
        <p:nvSpPr>
          <p:cNvPr id="34" name="ZoneTexte 33">
            <a:extLst>
              <a:ext uri="{FF2B5EF4-FFF2-40B4-BE49-F238E27FC236}">
                <a16:creationId xmlns:a16="http://schemas.microsoft.com/office/drawing/2014/main" id="{8A0B1F15-73F7-228D-ED79-0EA5E1633E57}"/>
              </a:ext>
            </a:extLst>
          </p:cNvPr>
          <p:cNvSpPr txBox="1"/>
          <p:nvPr/>
        </p:nvSpPr>
        <p:spPr>
          <a:xfrm>
            <a:off x="6934954" y="4445076"/>
            <a:ext cx="4028792" cy="369332"/>
          </a:xfrm>
          <a:prstGeom prst="rect">
            <a:avLst/>
          </a:prstGeom>
          <a:noFill/>
        </p:spPr>
        <p:txBody>
          <a:bodyPr wrap="square" rtlCol="0">
            <a:spAutoFit/>
          </a:bodyPr>
          <a:lstStyle/>
          <a:p>
            <a:pPr algn="just"/>
            <a:r>
              <a:rPr lang="fr-FR" dirty="0">
                <a:highlight>
                  <a:srgbClr val="00FFFF"/>
                </a:highlight>
                <a:sym typeface="Wingdings" panose="05000000000000000000" pitchFamily="2" charset="2"/>
              </a:rPr>
              <a:t>Intervention de l’Etat : loi </a:t>
            </a:r>
          </a:p>
        </p:txBody>
      </p:sp>
    </p:spTree>
    <p:extLst>
      <p:ext uri="{BB962C8B-B14F-4D97-AF65-F5344CB8AC3E}">
        <p14:creationId xmlns:p14="http://schemas.microsoft.com/office/powerpoint/2010/main" val="1680346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3" grpId="0"/>
      <p:bldP spid="24" grpId="0"/>
      <p:bldP spid="25" grpId="0"/>
      <p:bldP spid="27" grpId="0"/>
      <p:bldP spid="31" grpId="0"/>
      <p:bldP spid="32" grpId="0"/>
      <p:bldP spid="3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4CF704-D2F0-2DBB-5B74-EFA4B3601CCD}"/>
              </a:ext>
            </a:extLst>
          </p:cNvPr>
          <p:cNvSpPr>
            <a:spLocks noGrp="1"/>
          </p:cNvSpPr>
          <p:nvPr>
            <p:ph type="title"/>
          </p:nvPr>
        </p:nvSpPr>
        <p:spPr>
          <a:xfrm>
            <a:off x="132030" y="-3757"/>
            <a:ext cx="10515600" cy="1325563"/>
          </a:xfrm>
        </p:spPr>
        <p:txBody>
          <a:bodyPr/>
          <a:lstStyle/>
          <a:p>
            <a:r>
              <a:rPr lang="fr-FR" dirty="0"/>
              <a:t>Ce qu’il faut comprendre</a:t>
            </a:r>
          </a:p>
        </p:txBody>
      </p:sp>
      <p:sp>
        <p:nvSpPr>
          <p:cNvPr id="4" name="Ellipse 3">
            <a:extLst>
              <a:ext uri="{FF2B5EF4-FFF2-40B4-BE49-F238E27FC236}">
                <a16:creationId xmlns:a16="http://schemas.microsoft.com/office/drawing/2014/main" id="{D9151F12-B5AA-5CE4-D189-058BCC277271}"/>
              </a:ext>
            </a:extLst>
          </p:cNvPr>
          <p:cNvSpPr/>
          <p:nvPr/>
        </p:nvSpPr>
        <p:spPr>
          <a:xfrm>
            <a:off x="540191" y="1828800"/>
            <a:ext cx="3051018" cy="2199992"/>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dirty="0"/>
              <a:t>Marché de l’influence, très récent et en forte évolution </a:t>
            </a:r>
          </a:p>
        </p:txBody>
      </p:sp>
      <p:sp>
        <p:nvSpPr>
          <p:cNvPr id="5" name="Ellipse 4">
            <a:extLst>
              <a:ext uri="{FF2B5EF4-FFF2-40B4-BE49-F238E27FC236}">
                <a16:creationId xmlns:a16="http://schemas.microsoft.com/office/drawing/2014/main" id="{D5659F05-83FC-6709-CB57-55125AEDEEEB}"/>
              </a:ext>
            </a:extLst>
          </p:cNvPr>
          <p:cNvSpPr/>
          <p:nvPr/>
        </p:nvSpPr>
        <p:spPr>
          <a:xfrm>
            <a:off x="3630441" y="923453"/>
            <a:ext cx="3051018" cy="2199992"/>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dirty="0"/>
              <a:t>Acteurs : influenceurs (OFFRE) proposent leurs services aux entreprises pour améliorer leur notoriété (DEMANDE)</a:t>
            </a:r>
          </a:p>
        </p:txBody>
      </p:sp>
      <p:sp>
        <p:nvSpPr>
          <p:cNvPr id="6" name="Ellipse 5">
            <a:extLst>
              <a:ext uri="{FF2B5EF4-FFF2-40B4-BE49-F238E27FC236}">
                <a16:creationId xmlns:a16="http://schemas.microsoft.com/office/drawing/2014/main" id="{31E066A1-FCB0-7FE1-07AA-C6FC1E4A4613}"/>
              </a:ext>
            </a:extLst>
          </p:cNvPr>
          <p:cNvSpPr/>
          <p:nvPr/>
        </p:nvSpPr>
        <p:spPr>
          <a:xfrm>
            <a:off x="3658359" y="3349782"/>
            <a:ext cx="3051018" cy="2199992"/>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dirty="0"/>
              <a:t>Ces influenceurs passent de plus en plus par des agences et des plateformes</a:t>
            </a:r>
          </a:p>
        </p:txBody>
      </p:sp>
      <p:sp>
        <p:nvSpPr>
          <p:cNvPr id="7" name="Ellipse 6">
            <a:extLst>
              <a:ext uri="{FF2B5EF4-FFF2-40B4-BE49-F238E27FC236}">
                <a16:creationId xmlns:a16="http://schemas.microsoft.com/office/drawing/2014/main" id="{62926E10-9BB8-2A55-3232-DA1A664E7FEF}"/>
              </a:ext>
            </a:extLst>
          </p:cNvPr>
          <p:cNvSpPr/>
          <p:nvPr/>
        </p:nvSpPr>
        <p:spPr>
          <a:xfrm>
            <a:off x="6709377" y="1860487"/>
            <a:ext cx="3470493" cy="2589291"/>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dirty="0"/>
              <a:t>Problème : des dérives ont été constatées notamment dans la promotion de produits interdits, dangereux, des conseils de médecine…</a:t>
            </a:r>
          </a:p>
        </p:txBody>
      </p:sp>
      <p:sp>
        <p:nvSpPr>
          <p:cNvPr id="8" name="Flèche : bas 7">
            <a:extLst>
              <a:ext uri="{FF2B5EF4-FFF2-40B4-BE49-F238E27FC236}">
                <a16:creationId xmlns:a16="http://schemas.microsoft.com/office/drawing/2014/main" id="{2BEB544D-3157-C2B3-8140-19D74AB6CD1F}"/>
              </a:ext>
            </a:extLst>
          </p:cNvPr>
          <p:cNvSpPr/>
          <p:nvPr/>
        </p:nvSpPr>
        <p:spPr>
          <a:xfrm>
            <a:off x="8159438" y="4581053"/>
            <a:ext cx="570369" cy="878187"/>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9" name="ZoneTexte 8">
            <a:extLst>
              <a:ext uri="{FF2B5EF4-FFF2-40B4-BE49-F238E27FC236}">
                <a16:creationId xmlns:a16="http://schemas.microsoft.com/office/drawing/2014/main" id="{4A9F9FC7-064C-2D37-9769-892773BA5C9C}"/>
              </a:ext>
            </a:extLst>
          </p:cNvPr>
          <p:cNvSpPr txBox="1"/>
          <p:nvPr/>
        </p:nvSpPr>
        <p:spPr>
          <a:xfrm>
            <a:off x="5758004" y="5676523"/>
            <a:ext cx="6221997" cy="923330"/>
          </a:xfrm>
          <a:prstGeom prst="rect">
            <a:avLst/>
          </a:prstGeom>
          <a:noFill/>
        </p:spPr>
        <p:txBody>
          <a:bodyPr wrap="square" rtlCol="0">
            <a:spAutoFit/>
          </a:bodyPr>
          <a:lstStyle/>
          <a:p>
            <a:pPr algn="just"/>
            <a:r>
              <a:rPr lang="fr-FR" dirty="0"/>
              <a:t>Nécessité d’encadrement du marché et de protection du consommateur  : intervention de l’Etat qui a fait voté une loi visant particulièrement les plateformes et les influenceurs.</a:t>
            </a:r>
          </a:p>
        </p:txBody>
      </p:sp>
    </p:spTree>
    <p:extLst>
      <p:ext uri="{BB962C8B-B14F-4D97-AF65-F5344CB8AC3E}">
        <p14:creationId xmlns:p14="http://schemas.microsoft.com/office/powerpoint/2010/main" val="1487261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6" grpId="0" animBg="1"/>
      <p:bldP spid="7" grpId="0" animBg="1"/>
      <p:bldP spid="8" grpId="0" animBg="1"/>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8EB8313F-C63B-0EC9-5162-C8DB66A82863}"/>
              </a:ext>
            </a:extLst>
          </p:cNvPr>
          <p:cNvSpPr txBox="1"/>
          <p:nvPr/>
        </p:nvSpPr>
        <p:spPr>
          <a:xfrm>
            <a:off x="269341" y="300749"/>
            <a:ext cx="6097508" cy="1600438"/>
          </a:xfrm>
          <a:prstGeom prst="rect">
            <a:avLst/>
          </a:prstGeom>
          <a:noFill/>
        </p:spPr>
        <p:txBody>
          <a:bodyPr wrap="square">
            <a:spAutoFit/>
          </a:bodyPr>
          <a:lstStyle/>
          <a:p>
            <a:pPr algn="just"/>
            <a:r>
              <a:rPr lang="fr-FR" sz="1400" dirty="0">
                <a:effectLst/>
                <a:latin typeface="Arial MT"/>
                <a:ea typeface="Arial MT"/>
                <a:cs typeface="Arial MT"/>
              </a:rPr>
              <a:t>C’est</a:t>
            </a:r>
            <a:r>
              <a:rPr lang="fr-FR" sz="1400" spc="-85" dirty="0">
                <a:effectLst/>
                <a:latin typeface="Arial MT"/>
                <a:ea typeface="Arial MT"/>
                <a:cs typeface="Arial MT"/>
              </a:rPr>
              <a:t> </a:t>
            </a:r>
            <a:r>
              <a:rPr lang="fr-FR" sz="1400" dirty="0">
                <a:effectLst/>
                <a:latin typeface="Arial MT"/>
                <a:ea typeface="Arial MT"/>
                <a:cs typeface="Arial MT"/>
              </a:rPr>
              <a:t>dans</a:t>
            </a:r>
            <a:r>
              <a:rPr lang="fr-FR" sz="1400" spc="-85" dirty="0">
                <a:effectLst/>
                <a:latin typeface="Arial MT"/>
                <a:ea typeface="Arial MT"/>
                <a:cs typeface="Arial MT"/>
              </a:rPr>
              <a:t> </a:t>
            </a:r>
            <a:r>
              <a:rPr lang="fr-FR" sz="1400" dirty="0">
                <a:effectLst/>
                <a:latin typeface="Arial MT"/>
                <a:ea typeface="Arial MT"/>
                <a:cs typeface="Arial MT"/>
              </a:rPr>
              <a:t>ce</a:t>
            </a:r>
            <a:r>
              <a:rPr lang="fr-FR" sz="1400" spc="-80" dirty="0">
                <a:effectLst/>
                <a:latin typeface="Arial MT"/>
                <a:ea typeface="Arial MT"/>
                <a:cs typeface="Arial MT"/>
              </a:rPr>
              <a:t> </a:t>
            </a:r>
            <a:r>
              <a:rPr lang="fr-FR" sz="1400" dirty="0">
                <a:effectLst/>
                <a:latin typeface="Arial MT"/>
                <a:ea typeface="Arial MT"/>
                <a:cs typeface="Arial MT"/>
              </a:rPr>
              <a:t>contexte</a:t>
            </a:r>
            <a:r>
              <a:rPr lang="fr-FR" sz="1400" spc="-80" dirty="0">
                <a:effectLst/>
                <a:latin typeface="Arial MT"/>
                <a:ea typeface="Arial MT"/>
                <a:cs typeface="Arial MT"/>
              </a:rPr>
              <a:t> </a:t>
            </a:r>
            <a:r>
              <a:rPr lang="fr-FR" sz="1400" dirty="0">
                <a:effectLst/>
                <a:latin typeface="Arial MT"/>
                <a:ea typeface="Arial MT"/>
                <a:cs typeface="Arial MT"/>
              </a:rPr>
              <a:t>que</a:t>
            </a:r>
            <a:r>
              <a:rPr lang="fr-FR" sz="1400" spc="-75" dirty="0">
                <a:effectLst/>
                <a:latin typeface="Arial MT"/>
                <a:ea typeface="Arial MT"/>
                <a:cs typeface="Arial MT"/>
              </a:rPr>
              <a:t> </a:t>
            </a:r>
            <a:r>
              <a:rPr lang="fr-FR" sz="1400" dirty="0">
                <a:effectLst/>
                <a:latin typeface="Arial MT"/>
                <a:ea typeface="Arial MT"/>
                <a:cs typeface="Arial MT"/>
              </a:rPr>
              <a:t>Papillon</a:t>
            </a:r>
            <a:r>
              <a:rPr lang="fr-FR" sz="1400" spc="-85" dirty="0">
                <a:effectLst/>
                <a:latin typeface="Arial MT"/>
                <a:ea typeface="Arial MT"/>
                <a:cs typeface="Arial MT"/>
              </a:rPr>
              <a:t> </a:t>
            </a:r>
            <a:r>
              <a:rPr lang="fr-FR" sz="1400" dirty="0">
                <a:effectLst/>
                <a:highlight>
                  <a:srgbClr val="FF00FF"/>
                </a:highlight>
                <a:latin typeface="Arial MT"/>
                <a:ea typeface="Arial MT"/>
                <a:cs typeface="Arial MT"/>
              </a:rPr>
              <a:t>Hibiscus,</a:t>
            </a:r>
            <a:r>
              <a:rPr lang="fr-FR" sz="1400" spc="-85" dirty="0">
                <a:effectLst/>
                <a:highlight>
                  <a:srgbClr val="FF00FF"/>
                </a:highlight>
                <a:latin typeface="Arial MT"/>
                <a:ea typeface="Arial MT"/>
                <a:cs typeface="Arial MT"/>
              </a:rPr>
              <a:t> </a:t>
            </a:r>
            <a:r>
              <a:rPr lang="fr-FR" sz="1400" dirty="0">
                <a:effectLst/>
                <a:highlight>
                  <a:srgbClr val="FF00FF"/>
                </a:highlight>
                <a:latin typeface="Arial MT"/>
                <a:ea typeface="Arial MT"/>
                <a:cs typeface="Arial MT"/>
              </a:rPr>
              <a:t>une PME guadeloupéenne fabriquant des produits cosmétiques naturels</a:t>
            </a:r>
            <a:r>
              <a:rPr lang="fr-FR" sz="1400" dirty="0">
                <a:effectLst/>
                <a:latin typeface="Arial MT"/>
                <a:ea typeface="Arial MT"/>
                <a:cs typeface="Arial MT"/>
              </a:rPr>
              <a:t> et dont la vision est axée sur le </a:t>
            </a:r>
            <a:r>
              <a:rPr lang="fr-FR" sz="1400" dirty="0">
                <a:effectLst/>
                <a:highlight>
                  <a:srgbClr val="FF00FF"/>
                </a:highlight>
                <a:latin typeface="Arial MT"/>
                <a:ea typeface="Arial MT"/>
                <a:cs typeface="Arial MT"/>
              </a:rPr>
              <a:t>développement durable, a décidé de développer</a:t>
            </a:r>
            <a:r>
              <a:rPr lang="fr-FR" sz="1400" spc="-75" dirty="0">
                <a:effectLst/>
                <a:highlight>
                  <a:srgbClr val="FF00FF"/>
                </a:highlight>
                <a:latin typeface="Arial MT"/>
                <a:ea typeface="Arial MT"/>
                <a:cs typeface="Arial MT"/>
              </a:rPr>
              <a:t> </a:t>
            </a:r>
            <a:r>
              <a:rPr lang="fr-FR" sz="1400" dirty="0">
                <a:effectLst/>
                <a:highlight>
                  <a:srgbClr val="FF00FF"/>
                </a:highlight>
                <a:latin typeface="Arial MT"/>
                <a:ea typeface="Arial MT"/>
                <a:cs typeface="Arial MT"/>
              </a:rPr>
              <a:t>sa</a:t>
            </a:r>
            <a:r>
              <a:rPr lang="fr-FR" sz="1400" spc="-70" dirty="0">
                <a:effectLst/>
                <a:highlight>
                  <a:srgbClr val="FF00FF"/>
                </a:highlight>
                <a:latin typeface="Arial MT"/>
                <a:ea typeface="Arial MT"/>
                <a:cs typeface="Arial MT"/>
              </a:rPr>
              <a:t> </a:t>
            </a:r>
            <a:r>
              <a:rPr lang="fr-FR" sz="1400" dirty="0">
                <a:effectLst/>
                <a:highlight>
                  <a:srgbClr val="FF00FF"/>
                </a:highlight>
                <a:latin typeface="Arial MT"/>
                <a:ea typeface="Arial MT"/>
                <a:cs typeface="Arial MT"/>
              </a:rPr>
              <a:t>stratégie</a:t>
            </a:r>
            <a:r>
              <a:rPr lang="fr-FR" sz="1400" spc="-70" dirty="0">
                <a:effectLst/>
                <a:highlight>
                  <a:srgbClr val="FF00FF"/>
                </a:highlight>
                <a:latin typeface="Arial MT"/>
                <a:ea typeface="Arial MT"/>
                <a:cs typeface="Arial MT"/>
              </a:rPr>
              <a:t> </a:t>
            </a:r>
            <a:r>
              <a:rPr lang="fr-FR" sz="1400" dirty="0">
                <a:effectLst/>
                <a:highlight>
                  <a:srgbClr val="FF00FF"/>
                </a:highlight>
                <a:latin typeface="Arial MT"/>
                <a:ea typeface="Arial MT"/>
                <a:cs typeface="Arial MT"/>
              </a:rPr>
              <a:t>marketing</a:t>
            </a:r>
            <a:r>
              <a:rPr lang="fr-FR" sz="1400" spc="-80" dirty="0">
                <a:effectLst/>
                <a:highlight>
                  <a:srgbClr val="FF00FF"/>
                </a:highlight>
                <a:latin typeface="Arial MT"/>
                <a:ea typeface="Arial MT"/>
                <a:cs typeface="Arial MT"/>
              </a:rPr>
              <a:t> </a:t>
            </a:r>
            <a:r>
              <a:rPr lang="fr-FR" sz="1400" dirty="0">
                <a:effectLst/>
                <a:highlight>
                  <a:srgbClr val="FF00FF"/>
                </a:highlight>
                <a:latin typeface="Arial MT"/>
                <a:ea typeface="Arial MT"/>
                <a:cs typeface="Arial MT"/>
              </a:rPr>
              <a:t>d’influence</a:t>
            </a:r>
            <a:r>
              <a:rPr lang="fr-FR" sz="1400" spc="-80" dirty="0">
                <a:effectLst/>
                <a:highlight>
                  <a:srgbClr val="FF00FF"/>
                </a:highlight>
                <a:latin typeface="Arial MT"/>
                <a:ea typeface="Arial MT"/>
                <a:cs typeface="Arial MT"/>
              </a:rPr>
              <a:t> </a:t>
            </a:r>
            <a:r>
              <a:rPr lang="fr-FR" sz="1400" dirty="0">
                <a:effectLst/>
                <a:highlight>
                  <a:srgbClr val="FF00FF"/>
                </a:highlight>
                <a:latin typeface="Arial MT"/>
                <a:ea typeface="Arial MT"/>
                <a:cs typeface="Arial MT"/>
              </a:rPr>
              <a:t>afin de promouvoir ses produits phares</a:t>
            </a:r>
            <a:r>
              <a:rPr lang="fr-FR" sz="1400" dirty="0">
                <a:effectLst/>
                <a:latin typeface="Arial MT"/>
                <a:ea typeface="Arial MT"/>
                <a:cs typeface="Arial MT"/>
              </a:rPr>
              <a:t>. Grâce à l’apport d’influenceurs reconnus, l’entreprise cherche</a:t>
            </a:r>
            <a:r>
              <a:rPr lang="fr-FR" sz="1400" spc="-35" dirty="0">
                <a:effectLst/>
                <a:latin typeface="Arial MT"/>
                <a:ea typeface="Arial MT"/>
                <a:cs typeface="Arial MT"/>
              </a:rPr>
              <a:t> </a:t>
            </a:r>
            <a:r>
              <a:rPr lang="fr-FR" sz="1400" dirty="0">
                <a:effectLst/>
                <a:latin typeface="Arial MT"/>
                <a:ea typeface="Arial MT"/>
                <a:cs typeface="Arial MT"/>
              </a:rPr>
              <a:t>surtout</a:t>
            </a:r>
            <a:r>
              <a:rPr lang="fr-FR" sz="1400" spc="-35" dirty="0">
                <a:effectLst/>
                <a:latin typeface="Arial MT"/>
                <a:ea typeface="Arial MT"/>
                <a:cs typeface="Arial MT"/>
              </a:rPr>
              <a:t> </a:t>
            </a:r>
            <a:r>
              <a:rPr lang="fr-FR" sz="1400" dirty="0">
                <a:effectLst/>
                <a:latin typeface="Arial MT"/>
                <a:ea typeface="Arial MT"/>
                <a:cs typeface="Arial MT"/>
              </a:rPr>
              <a:t>à</a:t>
            </a:r>
            <a:r>
              <a:rPr lang="fr-FR" sz="1400" spc="-35" dirty="0">
                <a:effectLst/>
                <a:latin typeface="Arial MT"/>
                <a:ea typeface="Arial MT"/>
                <a:cs typeface="Arial MT"/>
              </a:rPr>
              <a:t> </a:t>
            </a:r>
            <a:r>
              <a:rPr lang="fr-FR" sz="1400" dirty="0">
                <a:effectLst/>
                <a:latin typeface="Arial MT"/>
                <a:ea typeface="Arial MT"/>
                <a:cs typeface="Arial MT"/>
              </a:rPr>
              <a:t>apporter</a:t>
            </a:r>
            <a:r>
              <a:rPr lang="fr-FR" sz="1400" spc="-25" dirty="0">
                <a:effectLst/>
                <a:latin typeface="Arial MT"/>
                <a:ea typeface="Arial MT"/>
                <a:cs typeface="Arial MT"/>
              </a:rPr>
              <a:t> </a:t>
            </a:r>
            <a:r>
              <a:rPr lang="fr-FR" sz="1400" dirty="0">
                <a:effectLst/>
                <a:latin typeface="Arial MT"/>
                <a:ea typeface="Arial MT"/>
                <a:cs typeface="Arial MT"/>
              </a:rPr>
              <a:t>davantage</a:t>
            </a:r>
            <a:r>
              <a:rPr lang="fr-FR" sz="1400" spc="-25" dirty="0">
                <a:effectLst/>
                <a:latin typeface="Arial MT"/>
                <a:ea typeface="Arial MT"/>
                <a:cs typeface="Arial MT"/>
              </a:rPr>
              <a:t> </a:t>
            </a:r>
            <a:r>
              <a:rPr lang="fr-FR" sz="1400" dirty="0">
                <a:effectLst/>
                <a:latin typeface="Arial MT"/>
                <a:ea typeface="Arial MT"/>
                <a:cs typeface="Arial MT"/>
              </a:rPr>
              <a:t>de</a:t>
            </a:r>
            <a:r>
              <a:rPr lang="fr-FR" sz="1400" spc="-35" dirty="0">
                <a:effectLst/>
                <a:latin typeface="Arial MT"/>
                <a:ea typeface="Arial MT"/>
                <a:cs typeface="Arial MT"/>
              </a:rPr>
              <a:t> </a:t>
            </a:r>
            <a:r>
              <a:rPr lang="fr-FR" sz="1400" dirty="0">
                <a:effectLst/>
                <a:latin typeface="Arial MT"/>
                <a:ea typeface="Arial MT"/>
                <a:cs typeface="Arial MT"/>
              </a:rPr>
              <a:t>visibilité à ses produits et à développer la notoriété de sa marque auprès du grand public</a:t>
            </a:r>
            <a:r>
              <a:rPr lang="fr-FR" sz="1400" dirty="0">
                <a:latin typeface="Arial MT"/>
                <a:ea typeface="Arial MT"/>
                <a:cs typeface="Arial MT"/>
              </a:rPr>
              <a:t>.</a:t>
            </a:r>
            <a:endParaRPr lang="fr-FR" sz="1400" dirty="0"/>
          </a:p>
        </p:txBody>
      </p:sp>
      <p:sp>
        <p:nvSpPr>
          <p:cNvPr id="6" name="ZoneTexte 5">
            <a:extLst>
              <a:ext uri="{FF2B5EF4-FFF2-40B4-BE49-F238E27FC236}">
                <a16:creationId xmlns:a16="http://schemas.microsoft.com/office/drawing/2014/main" id="{64539FEE-6B5C-D3A2-0BDD-5006E7DC2056}"/>
              </a:ext>
            </a:extLst>
          </p:cNvPr>
          <p:cNvSpPr txBox="1"/>
          <p:nvPr/>
        </p:nvSpPr>
        <p:spPr>
          <a:xfrm>
            <a:off x="6862527" y="226337"/>
            <a:ext cx="4753069" cy="3693319"/>
          </a:xfrm>
          <a:prstGeom prst="rect">
            <a:avLst/>
          </a:prstGeom>
          <a:noFill/>
        </p:spPr>
        <p:txBody>
          <a:bodyPr wrap="square" rtlCol="0">
            <a:spAutoFit/>
          </a:bodyPr>
          <a:lstStyle/>
          <a:p>
            <a:pPr algn="just"/>
            <a:r>
              <a:rPr lang="fr-FR" dirty="0">
                <a:highlight>
                  <a:srgbClr val="FF00FF"/>
                </a:highlight>
              </a:rPr>
              <a:t>Présentation de l’entreprise : HIBISCUS</a:t>
            </a:r>
          </a:p>
          <a:p>
            <a:pPr algn="just"/>
            <a:endParaRPr lang="fr-FR" dirty="0"/>
          </a:p>
          <a:p>
            <a:pPr algn="just"/>
            <a:r>
              <a:rPr lang="fr-FR" dirty="0"/>
              <a:t>Activité : fabrication de produits cosmétiques </a:t>
            </a:r>
          </a:p>
          <a:p>
            <a:pPr algn="just"/>
            <a:endParaRPr lang="fr-FR" dirty="0"/>
          </a:p>
          <a:p>
            <a:pPr algn="just"/>
            <a:r>
              <a:rPr lang="fr-FR" dirty="0"/>
              <a:t>Spécificité : produits naturels, visée développement durable</a:t>
            </a:r>
          </a:p>
          <a:p>
            <a:pPr algn="just"/>
            <a:endParaRPr lang="fr-FR" dirty="0"/>
          </a:p>
          <a:p>
            <a:pPr algn="just"/>
            <a:r>
              <a:rPr lang="fr-FR" dirty="0"/>
              <a:t>Attentes : </a:t>
            </a:r>
            <a:r>
              <a:rPr lang="fr-FR" dirty="0">
                <a:highlight>
                  <a:srgbClr val="FF00FF"/>
                </a:highlight>
              </a:rPr>
              <a:t>développer sa notoriété avec l’aide d’influenceurs de ses produits phares</a:t>
            </a:r>
          </a:p>
          <a:p>
            <a:pPr algn="just"/>
            <a:endParaRPr lang="fr-FR" dirty="0"/>
          </a:p>
          <a:p>
            <a:pPr algn="just"/>
            <a:r>
              <a:rPr lang="fr-FR" dirty="0">
                <a:sym typeface="Wingdings" panose="05000000000000000000" pitchFamily="2" charset="2"/>
              </a:rPr>
              <a:t> Au regard des dérives et du nouvel encadrement législatif, la société ne veut donc pas se tromper dans sa stratégie</a:t>
            </a:r>
            <a:endParaRPr lang="fr-FR" dirty="0"/>
          </a:p>
        </p:txBody>
      </p:sp>
      <p:sp>
        <p:nvSpPr>
          <p:cNvPr id="8" name="ZoneTexte 7">
            <a:extLst>
              <a:ext uri="{FF2B5EF4-FFF2-40B4-BE49-F238E27FC236}">
                <a16:creationId xmlns:a16="http://schemas.microsoft.com/office/drawing/2014/main" id="{E84CCC58-08F6-12AF-1231-3E031BF1369B}"/>
              </a:ext>
            </a:extLst>
          </p:cNvPr>
          <p:cNvSpPr txBox="1"/>
          <p:nvPr/>
        </p:nvSpPr>
        <p:spPr>
          <a:xfrm>
            <a:off x="0" y="2056060"/>
            <a:ext cx="6097508" cy="2745880"/>
          </a:xfrm>
          <a:prstGeom prst="rect">
            <a:avLst/>
          </a:prstGeom>
          <a:noFill/>
        </p:spPr>
        <p:txBody>
          <a:bodyPr wrap="square">
            <a:spAutoFit/>
          </a:bodyPr>
          <a:lstStyle/>
          <a:p>
            <a:pPr marL="236220" marR="230505" algn="just">
              <a:lnSpc>
                <a:spcPct val="110000"/>
              </a:lnSpc>
              <a:spcAft>
                <a:spcPts val="0"/>
              </a:spcAft>
            </a:pPr>
            <a:r>
              <a:rPr lang="fr-FR" sz="1400" dirty="0">
                <a:effectLst/>
                <a:latin typeface="Arial MT"/>
                <a:ea typeface="Arial MT"/>
                <a:cs typeface="Arial MT"/>
              </a:rPr>
              <a:t>Vous effectuez votre période de formation en milieu professionnel (PFMP) au sein de cette entreprise guadeloupéenne. Suite à la promulgation de la loi du 9 juin 2023, la présidente de Papillon Hibiscus veut s’assurer de sa bonne compréhension du marché de l’influence avant de le développer au sein de la PME. Afin de la conforter dans sa prise de décision, elle vous demande</a:t>
            </a:r>
            <a:r>
              <a:rPr lang="fr-FR" sz="1400" spc="-35" dirty="0">
                <a:effectLst/>
                <a:latin typeface="Arial MT"/>
                <a:ea typeface="Arial MT"/>
                <a:cs typeface="Arial MT"/>
              </a:rPr>
              <a:t> </a:t>
            </a:r>
            <a:r>
              <a:rPr lang="fr-FR" sz="1400" dirty="0">
                <a:effectLst/>
                <a:latin typeface="Arial MT"/>
                <a:ea typeface="Arial MT"/>
                <a:cs typeface="Arial MT"/>
              </a:rPr>
              <a:t>de</a:t>
            </a:r>
            <a:r>
              <a:rPr lang="fr-FR" sz="1400" spc="-25" dirty="0">
                <a:effectLst/>
                <a:latin typeface="Arial MT"/>
                <a:ea typeface="Arial MT"/>
                <a:cs typeface="Arial MT"/>
              </a:rPr>
              <a:t> </a:t>
            </a:r>
            <a:r>
              <a:rPr lang="fr-FR" sz="1400" dirty="0">
                <a:effectLst/>
                <a:latin typeface="Arial MT"/>
                <a:ea typeface="Arial MT"/>
                <a:cs typeface="Arial MT"/>
              </a:rPr>
              <a:t>préparer</a:t>
            </a:r>
            <a:r>
              <a:rPr lang="fr-FR" sz="1400" spc="-40" dirty="0">
                <a:effectLst/>
                <a:latin typeface="Arial MT"/>
                <a:ea typeface="Arial MT"/>
                <a:cs typeface="Arial MT"/>
              </a:rPr>
              <a:t> </a:t>
            </a:r>
            <a:r>
              <a:rPr lang="fr-FR" sz="1400" dirty="0">
                <a:effectLst/>
                <a:latin typeface="Arial MT"/>
                <a:ea typeface="Arial MT"/>
                <a:cs typeface="Arial MT"/>
              </a:rPr>
              <a:t>un</a:t>
            </a:r>
            <a:r>
              <a:rPr lang="fr-FR" sz="1400" spc="-25" dirty="0">
                <a:effectLst/>
                <a:latin typeface="Arial MT"/>
                <a:ea typeface="Arial MT"/>
                <a:cs typeface="Arial MT"/>
              </a:rPr>
              <a:t> </a:t>
            </a:r>
            <a:r>
              <a:rPr lang="fr-FR" sz="1400" dirty="0">
                <a:effectLst/>
                <a:latin typeface="Arial MT"/>
                <a:ea typeface="Arial MT"/>
                <a:cs typeface="Arial MT"/>
              </a:rPr>
              <a:t>dossier</a:t>
            </a:r>
            <a:r>
              <a:rPr lang="fr-FR" sz="1400" spc="-30" dirty="0">
                <a:effectLst/>
                <a:latin typeface="Arial MT"/>
                <a:ea typeface="Arial MT"/>
                <a:cs typeface="Arial MT"/>
              </a:rPr>
              <a:t> </a:t>
            </a:r>
            <a:r>
              <a:rPr lang="fr-FR" sz="1400" dirty="0">
                <a:effectLst/>
                <a:latin typeface="Arial MT"/>
                <a:ea typeface="Arial MT"/>
                <a:cs typeface="Arial MT"/>
              </a:rPr>
              <a:t>général</a:t>
            </a:r>
            <a:r>
              <a:rPr lang="fr-FR" sz="1400" spc="-40" dirty="0">
                <a:effectLst/>
                <a:latin typeface="Arial MT"/>
                <a:ea typeface="Arial MT"/>
                <a:cs typeface="Arial MT"/>
              </a:rPr>
              <a:t> </a:t>
            </a:r>
            <a:r>
              <a:rPr lang="fr-FR" sz="1400" dirty="0">
                <a:effectLst/>
                <a:latin typeface="Arial MT"/>
                <a:ea typeface="Arial MT"/>
                <a:cs typeface="Arial MT"/>
              </a:rPr>
              <a:t>et</a:t>
            </a:r>
            <a:r>
              <a:rPr lang="fr-FR" sz="1400" spc="-25" dirty="0">
                <a:effectLst/>
                <a:latin typeface="Arial MT"/>
                <a:ea typeface="Arial MT"/>
                <a:cs typeface="Arial MT"/>
              </a:rPr>
              <a:t> </a:t>
            </a:r>
            <a:r>
              <a:rPr lang="fr-FR" sz="1400" dirty="0">
                <a:effectLst/>
                <a:latin typeface="Arial MT"/>
                <a:ea typeface="Arial MT"/>
                <a:cs typeface="Arial MT"/>
              </a:rPr>
              <a:t>complet</a:t>
            </a:r>
            <a:r>
              <a:rPr lang="fr-FR" sz="1400" spc="-25" dirty="0">
                <a:effectLst/>
                <a:latin typeface="Arial MT"/>
                <a:ea typeface="Arial MT"/>
                <a:cs typeface="Arial MT"/>
              </a:rPr>
              <a:t> </a:t>
            </a:r>
            <a:r>
              <a:rPr lang="fr-FR" sz="1400" dirty="0">
                <a:effectLst/>
                <a:latin typeface="Arial MT"/>
                <a:ea typeface="Arial MT"/>
                <a:cs typeface="Arial MT"/>
              </a:rPr>
              <a:t>pour</a:t>
            </a:r>
            <a:r>
              <a:rPr lang="fr-FR" sz="1400" spc="-30" dirty="0">
                <a:effectLst/>
                <a:latin typeface="Arial MT"/>
                <a:ea typeface="Arial MT"/>
                <a:cs typeface="Arial MT"/>
              </a:rPr>
              <a:t> </a:t>
            </a:r>
            <a:r>
              <a:rPr lang="fr-FR" sz="1400" dirty="0">
                <a:effectLst/>
                <a:latin typeface="Arial MT"/>
                <a:ea typeface="Arial MT"/>
                <a:cs typeface="Arial MT"/>
              </a:rPr>
              <a:t>répondre</a:t>
            </a:r>
            <a:r>
              <a:rPr lang="fr-FR" sz="1400" spc="-40" dirty="0">
                <a:effectLst/>
                <a:latin typeface="Arial MT"/>
                <a:ea typeface="Arial MT"/>
                <a:cs typeface="Arial MT"/>
              </a:rPr>
              <a:t> </a:t>
            </a:r>
            <a:r>
              <a:rPr lang="fr-FR" sz="1400" dirty="0">
                <a:effectLst/>
                <a:latin typeface="Arial MT"/>
                <a:ea typeface="Arial MT"/>
                <a:cs typeface="Arial MT"/>
              </a:rPr>
              <a:t>à</a:t>
            </a:r>
            <a:r>
              <a:rPr lang="fr-FR" sz="1400" spc="-25" dirty="0">
                <a:effectLst/>
                <a:latin typeface="Arial MT"/>
                <a:ea typeface="Arial MT"/>
                <a:cs typeface="Arial MT"/>
              </a:rPr>
              <a:t> </a:t>
            </a:r>
            <a:r>
              <a:rPr lang="fr-FR" sz="1400" dirty="0">
                <a:effectLst/>
                <a:latin typeface="Arial MT"/>
                <a:ea typeface="Arial MT"/>
                <a:cs typeface="Arial MT"/>
              </a:rPr>
              <a:t>la problématique</a:t>
            </a:r>
            <a:r>
              <a:rPr lang="fr-FR" sz="1400" spc="-25" dirty="0">
                <a:effectLst/>
                <a:latin typeface="Arial MT"/>
                <a:ea typeface="Arial MT"/>
                <a:cs typeface="Arial MT"/>
              </a:rPr>
              <a:t> </a:t>
            </a:r>
            <a:r>
              <a:rPr lang="fr-FR" sz="1400" dirty="0">
                <a:effectLst/>
                <a:latin typeface="Arial MT"/>
                <a:ea typeface="Arial MT"/>
                <a:cs typeface="Arial MT"/>
              </a:rPr>
              <a:t>suivante :</a:t>
            </a:r>
          </a:p>
          <a:p>
            <a:pPr marL="236220" marR="230505" algn="just">
              <a:lnSpc>
                <a:spcPct val="110000"/>
              </a:lnSpc>
              <a:spcAft>
                <a:spcPts val="0"/>
              </a:spcAft>
            </a:pPr>
            <a:endParaRPr lang="fr-FR" sz="1400" b="1" kern="0" dirty="0">
              <a:latin typeface="Arial MT"/>
              <a:ea typeface="Arial" panose="020B0604020202020204" pitchFamily="34" charset="0"/>
            </a:endParaRPr>
          </a:p>
          <a:p>
            <a:pPr marL="236220" marR="230505" algn="just">
              <a:lnSpc>
                <a:spcPct val="110000"/>
              </a:lnSpc>
              <a:spcAft>
                <a:spcPts val="0"/>
              </a:spcAft>
            </a:pPr>
            <a:r>
              <a:rPr lang="fr-FR" sz="1600" b="1" kern="0" dirty="0">
                <a:effectLst/>
                <a:latin typeface="Arial" panose="020B0604020202020204" pitchFamily="34" charset="0"/>
                <a:ea typeface="Arial" panose="020B0604020202020204" pitchFamily="34" charset="0"/>
              </a:rPr>
              <a:t>«</a:t>
            </a:r>
            <a:r>
              <a:rPr lang="fr-FR" sz="1600" b="1" kern="0" spc="-20" dirty="0">
                <a:effectLst/>
                <a:latin typeface="Arial" panose="020B0604020202020204" pitchFamily="34" charset="0"/>
                <a:ea typeface="Arial" panose="020B0604020202020204" pitchFamily="34" charset="0"/>
              </a:rPr>
              <a:t> </a:t>
            </a:r>
            <a:r>
              <a:rPr lang="fr-FR" sz="1600" b="1" kern="0" dirty="0">
                <a:effectLst/>
                <a:latin typeface="Arial" panose="020B0604020202020204" pitchFamily="34" charset="0"/>
                <a:ea typeface="Arial" panose="020B0604020202020204" pitchFamily="34" charset="0"/>
              </a:rPr>
              <a:t>Le</a:t>
            </a:r>
            <a:r>
              <a:rPr lang="fr-FR" sz="1600" b="1" kern="0" spc="-20" dirty="0">
                <a:effectLst/>
                <a:latin typeface="Arial" panose="020B0604020202020204" pitchFamily="34" charset="0"/>
                <a:ea typeface="Arial" panose="020B0604020202020204" pitchFamily="34" charset="0"/>
              </a:rPr>
              <a:t> </a:t>
            </a:r>
            <a:r>
              <a:rPr lang="fr-FR" sz="1600" b="1" kern="0" dirty="0">
                <a:effectLst/>
                <a:latin typeface="Arial" panose="020B0604020202020204" pitchFamily="34" charset="0"/>
                <a:ea typeface="Arial" panose="020B0604020202020204" pitchFamily="34" charset="0"/>
              </a:rPr>
              <a:t>développement</a:t>
            </a:r>
            <a:r>
              <a:rPr lang="fr-FR" sz="1600" b="1" kern="0" spc="-20" dirty="0">
                <a:effectLst/>
                <a:latin typeface="Arial" panose="020B0604020202020204" pitchFamily="34" charset="0"/>
                <a:ea typeface="Arial" panose="020B0604020202020204" pitchFamily="34" charset="0"/>
              </a:rPr>
              <a:t> </a:t>
            </a:r>
            <a:r>
              <a:rPr lang="fr-FR" sz="1600" b="1" kern="0" dirty="0">
                <a:effectLst/>
                <a:latin typeface="Arial" panose="020B0604020202020204" pitchFamily="34" charset="0"/>
                <a:ea typeface="Arial" panose="020B0604020202020204" pitchFamily="34" charset="0"/>
              </a:rPr>
              <a:t>du</a:t>
            </a:r>
            <a:r>
              <a:rPr lang="fr-FR" sz="1600" b="1" kern="0" spc="-25" dirty="0">
                <a:effectLst/>
                <a:latin typeface="Arial" panose="020B0604020202020204" pitchFamily="34" charset="0"/>
                <a:ea typeface="Arial" panose="020B0604020202020204" pitchFamily="34" charset="0"/>
              </a:rPr>
              <a:t> </a:t>
            </a:r>
            <a:r>
              <a:rPr lang="fr-FR" sz="1600" b="1" kern="0" dirty="0">
                <a:effectLst/>
                <a:latin typeface="Arial" panose="020B0604020202020204" pitchFamily="34" charset="0"/>
                <a:ea typeface="Arial" panose="020B0604020202020204" pitchFamily="34" charset="0"/>
              </a:rPr>
              <a:t>marché</a:t>
            </a:r>
            <a:r>
              <a:rPr lang="fr-FR" sz="1600" b="1" kern="0" spc="-20" dirty="0">
                <a:effectLst/>
                <a:latin typeface="Arial" panose="020B0604020202020204" pitchFamily="34" charset="0"/>
                <a:ea typeface="Arial" panose="020B0604020202020204" pitchFamily="34" charset="0"/>
              </a:rPr>
              <a:t> </a:t>
            </a:r>
            <a:r>
              <a:rPr lang="fr-FR" sz="1600" b="1" kern="0" dirty="0">
                <a:effectLst/>
                <a:latin typeface="Arial" panose="020B0604020202020204" pitchFamily="34" charset="0"/>
                <a:ea typeface="Arial" panose="020B0604020202020204" pitchFamily="34" charset="0"/>
              </a:rPr>
              <a:t>de</a:t>
            </a:r>
            <a:r>
              <a:rPr lang="fr-FR" sz="1600" b="1" kern="0" spc="-35" dirty="0">
                <a:effectLst/>
                <a:latin typeface="Arial" panose="020B0604020202020204" pitchFamily="34" charset="0"/>
                <a:ea typeface="Arial" panose="020B0604020202020204" pitchFamily="34" charset="0"/>
              </a:rPr>
              <a:t> </a:t>
            </a:r>
            <a:r>
              <a:rPr lang="fr-FR" sz="1600" b="1" kern="0" dirty="0">
                <a:effectLst/>
                <a:latin typeface="Arial" panose="020B0604020202020204" pitchFamily="34" charset="0"/>
                <a:ea typeface="Arial" panose="020B0604020202020204" pitchFamily="34" charset="0"/>
              </a:rPr>
              <a:t>l’influence</a:t>
            </a:r>
            <a:r>
              <a:rPr lang="fr-FR" sz="1600" b="1" kern="0" spc="-20" dirty="0">
                <a:effectLst/>
                <a:latin typeface="Arial" panose="020B0604020202020204" pitchFamily="34" charset="0"/>
                <a:ea typeface="Arial" panose="020B0604020202020204" pitchFamily="34" charset="0"/>
              </a:rPr>
              <a:t> </a:t>
            </a:r>
            <a:r>
              <a:rPr lang="fr-FR" sz="1600" b="1" kern="0" dirty="0">
                <a:effectLst/>
                <a:latin typeface="Arial" panose="020B0604020202020204" pitchFamily="34" charset="0"/>
                <a:ea typeface="Arial" panose="020B0604020202020204" pitchFamily="34" charset="0"/>
              </a:rPr>
              <a:t>doit-il</a:t>
            </a:r>
            <a:r>
              <a:rPr lang="fr-FR" sz="1600" b="1" kern="0" spc="-25" dirty="0">
                <a:effectLst/>
                <a:latin typeface="Arial" panose="020B0604020202020204" pitchFamily="34" charset="0"/>
                <a:ea typeface="Arial" panose="020B0604020202020204" pitchFamily="34" charset="0"/>
              </a:rPr>
              <a:t> </a:t>
            </a:r>
            <a:r>
              <a:rPr lang="fr-FR" sz="1600" b="1" kern="0" dirty="0">
                <a:effectLst/>
                <a:latin typeface="Arial" panose="020B0604020202020204" pitchFamily="34" charset="0"/>
                <a:ea typeface="Arial" panose="020B0604020202020204" pitchFamily="34" charset="0"/>
              </a:rPr>
              <a:t>être</a:t>
            </a:r>
            <a:r>
              <a:rPr lang="fr-FR" sz="1600" b="1" kern="0" spc="-20" dirty="0">
                <a:effectLst/>
                <a:latin typeface="Arial" panose="020B0604020202020204" pitchFamily="34" charset="0"/>
                <a:ea typeface="Arial" panose="020B0604020202020204" pitchFamily="34" charset="0"/>
              </a:rPr>
              <a:t> </a:t>
            </a:r>
            <a:r>
              <a:rPr lang="fr-FR" sz="1600" b="1" kern="0" dirty="0">
                <a:effectLst/>
                <a:latin typeface="Arial" panose="020B0604020202020204" pitchFamily="34" charset="0"/>
                <a:ea typeface="Arial" panose="020B0604020202020204" pitchFamily="34" charset="0"/>
              </a:rPr>
              <a:t>encadré</a:t>
            </a:r>
            <a:r>
              <a:rPr lang="fr-FR" sz="1600" b="1" kern="0" spc="-15" dirty="0">
                <a:effectLst/>
                <a:latin typeface="Arial" panose="020B0604020202020204" pitchFamily="34" charset="0"/>
                <a:ea typeface="Arial" panose="020B0604020202020204" pitchFamily="34" charset="0"/>
              </a:rPr>
              <a:t> </a:t>
            </a:r>
            <a:r>
              <a:rPr lang="fr-FR" sz="1600" b="1" kern="0" dirty="0">
                <a:effectLst/>
                <a:latin typeface="Arial" panose="020B0604020202020204" pitchFamily="34" charset="0"/>
                <a:ea typeface="Arial" panose="020B0604020202020204" pitchFamily="34" charset="0"/>
              </a:rPr>
              <a:t>?</a:t>
            </a:r>
            <a:r>
              <a:rPr lang="fr-FR" sz="1600" b="1" kern="0" spc="-35" dirty="0">
                <a:effectLst/>
                <a:latin typeface="Arial" panose="020B0604020202020204" pitchFamily="34" charset="0"/>
                <a:ea typeface="Arial" panose="020B0604020202020204" pitchFamily="34" charset="0"/>
              </a:rPr>
              <a:t> </a:t>
            </a:r>
            <a:r>
              <a:rPr lang="fr-FR" sz="1600" b="1" kern="0" spc="-50" dirty="0">
                <a:effectLst/>
                <a:latin typeface="Arial" panose="020B0604020202020204" pitchFamily="34" charset="0"/>
                <a:ea typeface="Arial" panose="020B0604020202020204" pitchFamily="34" charset="0"/>
              </a:rPr>
              <a:t>»</a:t>
            </a:r>
            <a:endParaRPr lang="fr-FR" sz="1600" b="1" kern="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2126725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4924C63B-7C30-F2A3-EDB5-17A693ACA119}"/>
              </a:ext>
            </a:extLst>
          </p:cNvPr>
          <p:cNvSpPr txBox="1"/>
          <p:nvPr/>
        </p:nvSpPr>
        <p:spPr>
          <a:xfrm>
            <a:off x="-1508" y="144714"/>
            <a:ext cx="11318340" cy="1559401"/>
          </a:xfrm>
          <a:prstGeom prst="rect">
            <a:avLst/>
          </a:prstGeom>
          <a:noFill/>
        </p:spPr>
        <p:txBody>
          <a:bodyPr wrap="square">
            <a:spAutoFit/>
          </a:bodyPr>
          <a:lstStyle/>
          <a:p>
            <a:pPr marL="415925" algn="just">
              <a:spcBef>
                <a:spcPts val="1220"/>
              </a:spcBef>
              <a:spcAft>
                <a:spcPts val="0"/>
              </a:spcAft>
            </a:pPr>
            <a:r>
              <a:rPr lang="fr-FR" sz="1800" b="1" u="heavy" dirty="0">
                <a:effectLst/>
                <a:latin typeface="Arial" panose="020B0604020202020204" pitchFamily="34" charset="0"/>
                <a:ea typeface="Arial MT"/>
                <a:cs typeface="Arial MT"/>
              </a:rPr>
              <a:t>1ère</a:t>
            </a:r>
            <a:r>
              <a:rPr lang="fr-FR" sz="1800" b="1" u="heavy" spc="-15" dirty="0">
                <a:effectLst/>
                <a:latin typeface="Arial" panose="020B0604020202020204" pitchFamily="34" charset="0"/>
                <a:ea typeface="Arial MT"/>
                <a:cs typeface="Arial MT"/>
              </a:rPr>
              <a:t> </a:t>
            </a:r>
            <a:r>
              <a:rPr lang="fr-FR" sz="1800" b="1" u="heavy" dirty="0">
                <a:effectLst/>
                <a:latin typeface="Arial" panose="020B0604020202020204" pitchFamily="34" charset="0"/>
                <a:ea typeface="Arial MT"/>
                <a:cs typeface="Arial MT"/>
              </a:rPr>
              <a:t>partie</a:t>
            </a:r>
            <a:r>
              <a:rPr lang="fr-FR" sz="1800" b="1" u="heavy" spc="-5" dirty="0">
                <a:effectLst/>
                <a:latin typeface="Arial" panose="020B0604020202020204" pitchFamily="34" charset="0"/>
                <a:ea typeface="Arial MT"/>
                <a:cs typeface="Arial MT"/>
              </a:rPr>
              <a:t> </a:t>
            </a:r>
            <a:r>
              <a:rPr lang="fr-FR" sz="1800" b="1" u="heavy" dirty="0">
                <a:effectLst/>
                <a:latin typeface="Arial" panose="020B0604020202020204" pitchFamily="34" charset="0"/>
                <a:ea typeface="Arial MT"/>
                <a:cs typeface="Arial MT"/>
              </a:rPr>
              <a:t>-</a:t>
            </a:r>
            <a:r>
              <a:rPr lang="fr-FR" sz="1800" b="1" u="heavy" spc="-25" dirty="0">
                <a:effectLst/>
                <a:latin typeface="Arial" panose="020B0604020202020204" pitchFamily="34" charset="0"/>
                <a:ea typeface="Arial MT"/>
                <a:cs typeface="Arial MT"/>
              </a:rPr>
              <a:t> </a:t>
            </a:r>
            <a:r>
              <a:rPr lang="fr-FR" sz="1800" b="1" u="heavy" dirty="0">
                <a:effectLst/>
                <a:latin typeface="Arial" panose="020B0604020202020204" pitchFamily="34" charset="0"/>
                <a:ea typeface="Arial MT"/>
                <a:cs typeface="Arial MT"/>
              </a:rPr>
              <a:t>Exploitation</a:t>
            </a:r>
            <a:r>
              <a:rPr lang="fr-FR" sz="1800" b="1" u="heavy" spc="-10" dirty="0">
                <a:effectLst/>
                <a:latin typeface="Arial" panose="020B0604020202020204" pitchFamily="34" charset="0"/>
                <a:ea typeface="Arial MT"/>
                <a:cs typeface="Arial MT"/>
              </a:rPr>
              <a:t> </a:t>
            </a:r>
            <a:r>
              <a:rPr lang="fr-FR" sz="1800" b="1" u="heavy" dirty="0">
                <a:effectLst/>
                <a:latin typeface="Arial" panose="020B0604020202020204" pitchFamily="34" charset="0"/>
                <a:ea typeface="Arial MT"/>
                <a:cs typeface="Arial MT"/>
              </a:rPr>
              <a:t>des</a:t>
            </a:r>
            <a:r>
              <a:rPr lang="fr-FR" sz="1800" b="1" u="heavy" spc="-15" dirty="0">
                <a:effectLst/>
                <a:latin typeface="Arial" panose="020B0604020202020204" pitchFamily="34" charset="0"/>
                <a:ea typeface="Arial MT"/>
                <a:cs typeface="Arial MT"/>
              </a:rPr>
              <a:t> </a:t>
            </a:r>
            <a:r>
              <a:rPr lang="fr-FR" sz="1800" b="1" u="heavy" spc="-10" dirty="0">
                <a:effectLst/>
                <a:latin typeface="Arial" panose="020B0604020202020204" pitchFamily="34" charset="0"/>
                <a:ea typeface="Arial MT"/>
                <a:cs typeface="Arial MT"/>
              </a:rPr>
              <a:t>documents</a:t>
            </a:r>
            <a:endParaRPr lang="fr-FR" sz="1600" dirty="0">
              <a:effectLst/>
              <a:latin typeface="Arial MT"/>
              <a:ea typeface="Arial MT"/>
              <a:cs typeface="Arial MT"/>
            </a:endParaRPr>
          </a:p>
          <a:p>
            <a:pPr marL="415925" algn="just">
              <a:spcBef>
                <a:spcPts val="1380"/>
              </a:spcBef>
              <a:spcAft>
                <a:spcPts val="0"/>
              </a:spcAft>
            </a:pPr>
            <a:r>
              <a:rPr lang="fr-FR" sz="1800" b="1" dirty="0">
                <a:effectLst/>
                <a:latin typeface="Arial" panose="020B0604020202020204" pitchFamily="34" charset="0"/>
                <a:ea typeface="Arial" panose="020B0604020202020204" pitchFamily="34" charset="0"/>
              </a:rPr>
              <a:t>À</a:t>
            </a:r>
            <a:r>
              <a:rPr lang="fr-FR" sz="1800" b="1" spc="-75" dirty="0">
                <a:effectLst/>
                <a:latin typeface="Arial" panose="020B0604020202020204" pitchFamily="34" charset="0"/>
                <a:ea typeface="Arial" panose="020B0604020202020204" pitchFamily="34" charset="0"/>
              </a:rPr>
              <a:t> </a:t>
            </a:r>
            <a:r>
              <a:rPr lang="fr-FR" sz="1800" b="1" dirty="0">
                <a:effectLst/>
                <a:latin typeface="Arial" panose="020B0604020202020204" pitchFamily="34" charset="0"/>
                <a:ea typeface="Arial" panose="020B0604020202020204" pitchFamily="34" charset="0"/>
              </a:rPr>
              <a:t>l’aide</a:t>
            </a:r>
            <a:r>
              <a:rPr lang="fr-FR" sz="1800" b="1" spc="-45" dirty="0">
                <a:effectLst/>
                <a:latin typeface="Arial" panose="020B0604020202020204" pitchFamily="34" charset="0"/>
                <a:ea typeface="Arial" panose="020B0604020202020204" pitchFamily="34" charset="0"/>
              </a:rPr>
              <a:t> </a:t>
            </a:r>
            <a:r>
              <a:rPr lang="fr-FR" sz="1800" b="1" dirty="0">
                <a:effectLst/>
                <a:latin typeface="Arial" panose="020B0604020202020204" pitchFamily="34" charset="0"/>
                <a:ea typeface="Arial" panose="020B0604020202020204" pitchFamily="34" charset="0"/>
              </a:rPr>
              <a:t>du</a:t>
            </a:r>
            <a:r>
              <a:rPr lang="fr-FR" sz="1800" b="1" spc="-55" dirty="0">
                <a:effectLst/>
                <a:latin typeface="Arial" panose="020B0604020202020204" pitchFamily="34" charset="0"/>
                <a:ea typeface="Arial" panose="020B0604020202020204" pitchFamily="34" charset="0"/>
              </a:rPr>
              <a:t> </a:t>
            </a:r>
            <a:r>
              <a:rPr lang="fr-FR" sz="1800" b="1" dirty="0">
                <a:effectLst/>
                <a:latin typeface="Arial" panose="020B0604020202020204" pitchFamily="34" charset="0"/>
                <a:ea typeface="Arial" panose="020B0604020202020204" pitchFamily="34" charset="0"/>
              </a:rPr>
              <a:t>dossier</a:t>
            </a:r>
            <a:r>
              <a:rPr lang="fr-FR" sz="1800" b="1" spc="-60" dirty="0">
                <a:effectLst/>
                <a:latin typeface="Arial" panose="020B0604020202020204" pitchFamily="34" charset="0"/>
                <a:ea typeface="Arial" panose="020B0604020202020204" pitchFamily="34" charset="0"/>
              </a:rPr>
              <a:t> </a:t>
            </a:r>
            <a:r>
              <a:rPr lang="fr-FR" sz="1800" b="1" dirty="0">
                <a:effectLst/>
                <a:latin typeface="Arial" panose="020B0604020202020204" pitchFamily="34" charset="0"/>
                <a:ea typeface="Arial" panose="020B0604020202020204" pitchFamily="34" charset="0"/>
              </a:rPr>
              <a:t>documentaire</a:t>
            </a:r>
            <a:r>
              <a:rPr lang="fr-FR" sz="1800" b="1" spc="-55" dirty="0">
                <a:effectLst/>
                <a:latin typeface="Arial" panose="020B0604020202020204" pitchFamily="34" charset="0"/>
                <a:ea typeface="Arial" panose="020B0604020202020204" pitchFamily="34" charset="0"/>
              </a:rPr>
              <a:t> </a:t>
            </a:r>
            <a:r>
              <a:rPr lang="fr-FR" sz="1800" b="1" dirty="0">
                <a:effectLst/>
                <a:latin typeface="Arial" panose="020B0604020202020204" pitchFamily="34" charset="0"/>
                <a:ea typeface="Arial" panose="020B0604020202020204" pitchFamily="34" charset="0"/>
              </a:rPr>
              <a:t>et</a:t>
            </a:r>
            <a:r>
              <a:rPr lang="fr-FR" sz="1800" b="1" spc="-65" dirty="0">
                <a:effectLst/>
                <a:latin typeface="Arial" panose="020B0604020202020204" pitchFamily="34" charset="0"/>
                <a:ea typeface="Arial" panose="020B0604020202020204" pitchFamily="34" charset="0"/>
              </a:rPr>
              <a:t> </a:t>
            </a:r>
            <a:r>
              <a:rPr lang="fr-FR" sz="1800" b="1" dirty="0">
                <a:effectLst/>
                <a:latin typeface="Arial" panose="020B0604020202020204" pitchFamily="34" charset="0"/>
                <a:ea typeface="Arial" panose="020B0604020202020204" pitchFamily="34" charset="0"/>
              </a:rPr>
              <a:t>de</a:t>
            </a:r>
            <a:r>
              <a:rPr lang="fr-FR" sz="1800" b="1" spc="-60" dirty="0">
                <a:effectLst/>
                <a:latin typeface="Arial" panose="020B0604020202020204" pitchFamily="34" charset="0"/>
                <a:ea typeface="Arial" panose="020B0604020202020204" pitchFamily="34" charset="0"/>
              </a:rPr>
              <a:t> </a:t>
            </a:r>
            <a:r>
              <a:rPr lang="fr-FR" sz="1800" b="1" dirty="0">
                <a:effectLst/>
                <a:latin typeface="Arial" panose="020B0604020202020204" pitchFamily="34" charset="0"/>
                <a:ea typeface="Arial" panose="020B0604020202020204" pitchFamily="34" charset="0"/>
              </a:rPr>
              <a:t>vos</a:t>
            </a:r>
            <a:r>
              <a:rPr lang="fr-FR" sz="1800" b="1" spc="-45" dirty="0">
                <a:effectLst/>
                <a:latin typeface="Arial" panose="020B0604020202020204" pitchFamily="34" charset="0"/>
                <a:ea typeface="Arial" panose="020B0604020202020204" pitchFamily="34" charset="0"/>
              </a:rPr>
              <a:t> </a:t>
            </a:r>
            <a:r>
              <a:rPr lang="fr-FR" sz="1800" b="1" dirty="0">
                <a:effectLst/>
                <a:latin typeface="Arial" panose="020B0604020202020204" pitchFamily="34" charset="0"/>
                <a:ea typeface="Arial" panose="020B0604020202020204" pitchFamily="34" charset="0"/>
              </a:rPr>
              <a:t>connaissances,</a:t>
            </a:r>
            <a:r>
              <a:rPr lang="fr-FR" sz="1800" b="1" spc="-60" dirty="0">
                <a:effectLst/>
                <a:latin typeface="Arial" panose="020B0604020202020204" pitchFamily="34" charset="0"/>
                <a:ea typeface="Arial" panose="020B0604020202020204" pitchFamily="34" charset="0"/>
              </a:rPr>
              <a:t> </a:t>
            </a:r>
            <a:r>
              <a:rPr lang="fr-FR" sz="1800" b="1" dirty="0">
                <a:effectLst/>
                <a:latin typeface="Arial" panose="020B0604020202020204" pitchFamily="34" charset="0"/>
                <a:ea typeface="Arial" panose="020B0604020202020204" pitchFamily="34" charset="0"/>
              </a:rPr>
              <a:t>et</a:t>
            </a:r>
            <a:r>
              <a:rPr lang="fr-FR" sz="1800" b="1" spc="-65" dirty="0">
                <a:effectLst/>
                <a:latin typeface="Arial" panose="020B0604020202020204" pitchFamily="34" charset="0"/>
                <a:ea typeface="Arial" panose="020B0604020202020204" pitchFamily="34" charset="0"/>
              </a:rPr>
              <a:t> </a:t>
            </a:r>
            <a:r>
              <a:rPr lang="fr-FR" sz="1800" b="1" dirty="0">
                <a:effectLst/>
                <a:latin typeface="Arial" panose="020B0604020202020204" pitchFamily="34" charset="0"/>
                <a:ea typeface="Arial" panose="020B0604020202020204" pitchFamily="34" charset="0"/>
              </a:rPr>
              <a:t>afin de</a:t>
            </a:r>
            <a:r>
              <a:rPr lang="fr-FR" sz="1800" b="1" spc="-5" dirty="0">
                <a:effectLst/>
                <a:latin typeface="Arial" panose="020B0604020202020204" pitchFamily="34" charset="0"/>
                <a:ea typeface="Arial" panose="020B0604020202020204" pitchFamily="34" charset="0"/>
              </a:rPr>
              <a:t> </a:t>
            </a:r>
            <a:r>
              <a:rPr lang="fr-FR" sz="1800" b="1" dirty="0">
                <a:effectLst/>
                <a:latin typeface="Arial" panose="020B0604020202020204" pitchFamily="34" charset="0"/>
                <a:ea typeface="Arial" panose="020B0604020202020204" pitchFamily="34" charset="0"/>
              </a:rPr>
              <a:t>préparer</a:t>
            </a:r>
            <a:r>
              <a:rPr lang="fr-FR" sz="1800" b="1" spc="-20" dirty="0">
                <a:effectLst/>
                <a:latin typeface="Arial" panose="020B0604020202020204" pitchFamily="34" charset="0"/>
                <a:ea typeface="Arial" panose="020B0604020202020204" pitchFamily="34" charset="0"/>
              </a:rPr>
              <a:t> </a:t>
            </a:r>
            <a:r>
              <a:rPr lang="fr-FR" sz="1800" b="1" dirty="0">
                <a:effectLst/>
                <a:latin typeface="Arial" panose="020B0604020202020204" pitchFamily="34" charset="0"/>
                <a:ea typeface="Arial" panose="020B0604020202020204" pitchFamily="34" charset="0"/>
              </a:rPr>
              <a:t>au</a:t>
            </a:r>
            <a:r>
              <a:rPr lang="fr-FR" sz="1800" b="1" spc="-30" dirty="0">
                <a:effectLst/>
                <a:latin typeface="Arial" panose="020B0604020202020204" pitchFamily="34" charset="0"/>
                <a:ea typeface="Arial" panose="020B0604020202020204" pitchFamily="34" charset="0"/>
              </a:rPr>
              <a:t> </a:t>
            </a:r>
            <a:r>
              <a:rPr lang="fr-FR" sz="1800" b="1" dirty="0">
                <a:effectLst/>
                <a:latin typeface="Arial" panose="020B0604020202020204" pitchFamily="34" charset="0"/>
                <a:ea typeface="Arial" panose="020B0604020202020204" pitchFamily="34" charset="0"/>
              </a:rPr>
              <a:t>mieux l’étude qui vous a été confiée, effectuer le travail suivant :</a:t>
            </a:r>
          </a:p>
          <a:p>
            <a:pPr marL="758825" indent="-342900" algn="just">
              <a:spcBef>
                <a:spcPts val="1380"/>
              </a:spcBef>
              <a:spcAft>
                <a:spcPts val="0"/>
              </a:spcAft>
              <a:buFont typeface="+mj-lt"/>
              <a:buAutoNum type="arabicPeriod"/>
            </a:pPr>
            <a:r>
              <a:rPr lang="fr-FR" sz="1800" spc="-10" dirty="0">
                <a:effectLst/>
                <a:latin typeface="Arial MT"/>
                <a:ea typeface="Arial" panose="020B0604020202020204" pitchFamily="34" charset="0"/>
                <a:cs typeface="Arial MT"/>
              </a:rPr>
              <a:t>Résumer</a:t>
            </a:r>
            <a:r>
              <a:rPr lang="fr-FR" sz="1800" spc="-25" dirty="0">
                <a:effectLst/>
                <a:latin typeface="Arial MT"/>
                <a:ea typeface="Arial" panose="020B0604020202020204" pitchFamily="34" charset="0"/>
                <a:cs typeface="Arial MT"/>
              </a:rPr>
              <a:t> </a:t>
            </a:r>
            <a:r>
              <a:rPr lang="fr-FR" sz="1800" spc="-10" dirty="0">
                <a:effectLst/>
                <a:latin typeface="Arial MT"/>
                <a:ea typeface="Arial" panose="020B0604020202020204" pitchFamily="34" charset="0"/>
                <a:cs typeface="Arial MT"/>
              </a:rPr>
              <a:t>en</a:t>
            </a:r>
            <a:r>
              <a:rPr lang="fr-FR" sz="1800" spc="-20" dirty="0">
                <a:effectLst/>
                <a:latin typeface="Arial MT"/>
                <a:ea typeface="Arial" panose="020B0604020202020204" pitchFamily="34" charset="0"/>
                <a:cs typeface="Arial MT"/>
              </a:rPr>
              <a:t> </a:t>
            </a:r>
            <a:r>
              <a:rPr lang="fr-FR" sz="1800" spc="-10" dirty="0">
                <a:effectLst/>
                <a:latin typeface="Arial MT"/>
                <a:ea typeface="Arial" panose="020B0604020202020204" pitchFamily="34" charset="0"/>
                <a:cs typeface="Arial MT"/>
              </a:rPr>
              <a:t>8 à</a:t>
            </a:r>
            <a:r>
              <a:rPr lang="fr-FR" sz="1800" spc="-15" dirty="0">
                <a:effectLst/>
                <a:latin typeface="Arial MT"/>
                <a:ea typeface="Arial" panose="020B0604020202020204" pitchFamily="34" charset="0"/>
                <a:cs typeface="Arial MT"/>
              </a:rPr>
              <a:t> </a:t>
            </a:r>
            <a:r>
              <a:rPr lang="fr-FR" sz="1800" spc="-10" dirty="0">
                <a:effectLst/>
                <a:latin typeface="Arial MT"/>
                <a:ea typeface="Arial" panose="020B0604020202020204" pitchFamily="34" charset="0"/>
                <a:cs typeface="Arial MT"/>
              </a:rPr>
              <a:t>10</a:t>
            </a:r>
            <a:r>
              <a:rPr lang="fr-FR" sz="1800" spc="-20" dirty="0">
                <a:effectLst/>
                <a:latin typeface="Arial MT"/>
                <a:ea typeface="Arial" panose="020B0604020202020204" pitchFamily="34" charset="0"/>
                <a:cs typeface="Arial MT"/>
              </a:rPr>
              <a:t> </a:t>
            </a:r>
            <a:r>
              <a:rPr lang="fr-FR" sz="1800" spc="-10" dirty="0">
                <a:effectLst/>
                <a:latin typeface="Arial MT"/>
                <a:ea typeface="Arial" panose="020B0604020202020204" pitchFamily="34" charset="0"/>
                <a:cs typeface="Arial MT"/>
              </a:rPr>
              <a:t>lignes</a:t>
            </a:r>
            <a:r>
              <a:rPr lang="fr-FR" sz="1800" spc="-15" dirty="0">
                <a:effectLst/>
                <a:latin typeface="Arial MT"/>
                <a:ea typeface="Arial" panose="020B0604020202020204" pitchFamily="34" charset="0"/>
                <a:cs typeface="Arial MT"/>
              </a:rPr>
              <a:t> </a:t>
            </a:r>
            <a:r>
              <a:rPr lang="fr-FR" sz="1800" spc="-10" dirty="0">
                <a:effectLst/>
                <a:latin typeface="Arial MT"/>
                <a:ea typeface="Arial" panose="020B0604020202020204" pitchFamily="34" charset="0"/>
                <a:cs typeface="Arial MT"/>
              </a:rPr>
              <a:t>les idées</a:t>
            </a:r>
            <a:r>
              <a:rPr lang="fr-FR" sz="1800" spc="-20" dirty="0">
                <a:effectLst/>
                <a:latin typeface="Arial MT"/>
                <a:ea typeface="Arial" panose="020B0604020202020204" pitchFamily="34" charset="0"/>
                <a:cs typeface="Arial MT"/>
              </a:rPr>
              <a:t> </a:t>
            </a:r>
            <a:r>
              <a:rPr lang="fr-FR" sz="1800" spc="-10" dirty="0">
                <a:effectLst/>
                <a:latin typeface="Arial MT"/>
                <a:ea typeface="Arial" panose="020B0604020202020204" pitchFamily="34" charset="0"/>
                <a:cs typeface="Arial MT"/>
              </a:rPr>
              <a:t>principales du</a:t>
            </a:r>
            <a:r>
              <a:rPr lang="fr-FR" sz="1800" spc="-20" dirty="0">
                <a:effectLst/>
                <a:latin typeface="Arial MT"/>
                <a:ea typeface="Arial" panose="020B0604020202020204" pitchFamily="34" charset="0"/>
                <a:cs typeface="Arial MT"/>
              </a:rPr>
              <a:t> </a:t>
            </a:r>
            <a:r>
              <a:rPr lang="fr-FR" sz="1800" spc="-10" dirty="0">
                <a:effectLst/>
                <a:latin typeface="Arial MT"/>
                <a:ea typeface="Arial" panose="020B0604020202020204" pitchFamily="34" charset="0"/>
                <a:cs typeface="Arial MT"/>
              </a:rPr>
              <a:t>document</a:t>
            </a:r>
            <a:r>
              <a:rPr lang="fr-FR" sz="1800" spc="-20" dirty="0">
                <a:effectLst/>
                <a:latin typeface="Arial MT"/>
                <a:ea typeface="Arial" panose="020B0604020202020204" pitchFamily="34" charset="0"/>
                <a:cs typeface="Arial MT"/>
              </a:rPr>
              <a:t> </a:t>
            </a:r>
            <a:r>
              <a:rPr lang="fr-FR" sz="1800" spc="-25" dirty="0">
                <a:effectLst/>
                <a:latin typeface="Arial MT"/>
                <a:ea typeface="Arial" panose="020B0604020202020204" pitchFamily="34" charset="0"/>
                <a:cs typeface="Arial MT"/>
              </a:rPr>
              <a:t>1.</a:t>
            </a:r>
            <a:endParaRPr lang="fr-FR" sz="1600" spc="-10" dirty="0">
              <a:effectLst/>
              <a:latin typeface="Arial MT"/>
              <a:ea typeface="Arial" panose="020B0604020202020204" pitchFamily="34" charset="0"/>
              <a:cs typeface="Arial MT"/>
            </a:endParaRPr>
          </a:p>
        </p:txBody>
      </p:sp>
      <p:pic>
        <p:nvPicPr>
          <p:cNvPr id="7" name="Image 6">
            <a:extLst>
              <a:ext uri="{FF2B5EF4-FFF2-40B4-BE49-F238E27FC236}">
                <a16:creationId xmlns:a16="http://schemas.microsoft.com/office/drawing/2014/main" id="{11910D4A-239E-1729-274B-AA9171D6C10E}"/>
              </a:ext>
            </a:extLst>
          </p:cNvPr>
          <p:cNvPicPr>
            <a:picLocks noChangeAspect="1"/>
          </p:cNvPicPr>
          <p:nvPr/>
        </p:nvPicPr>
        <p:blipFill>
          <a:blip r:embed="rId2"/>
          <a:stretch>
            <a:fillRect/>
          </a:stretch>
        </p:blipFill>
        <p:spPr>
          <a:xfrm>
            <a:off x="169044" y="2095453"/>
            <a:ext cx="6276975" cy="4314825"/>
          </a:xfrm>
          <a:prstGeom prst="rect">
            <a:avLst/>
          </a:prstGeom>
        </p:spPr>
      </p:pic>
      <p:pic>
        <p:nvPicPr>
          <p:cNvPr id="9" name="Image 8">
            <a:extLst>
              <a:ext uri="{FF2B5EF4-FFF2-40B4-BE49-F238E27FC236}">
                <a16:creationId xmlns:a16="http://schemas.microsoft.com/office/drawing/2014/main" id="{DD529A8E-293A-BEAA-1C44-5021B9F83F0A}"/>
              </a:ext>
            </a:extLst>
          </p:cNvPr>
          <p:cNvPicPr>
            <a:picLocks noChangeAspect="1"/>
          </p:cNvPicPr>
          <p:nvPr/>
        </p:nvPicPr>
        <p:blipFill>
          <a:blip r:embed="rId3"/>
          <a:stretch>
            <a:fillRect/>
          </a:stretch>
        </p:blipFill>
        <p:spPr>
          <a:xfrm>
            <a:off x="7684553" y="1056803"/>
            <a:ext cx="3305175" cy="2933700"/>
          </a:xfrm>
          <a:prstGeom prst="rect">
            <a:avLst/>
          </a:prstGeom>
        </p:spPr>
      </p:pic>
      <p:sp>
        <p:nvSpPr>
          <p:cNvPr id="10" name="ZoneTexte 9">
            <a:extLst>
              <a:ext uri="{FF2B5EF4-FFF2-40B4-BE49-F238E27FC236}">
                <a16:creationId xmlns:a16="http://schemas.microsoft.com/office/drawing/2014/main" id="{03FEA1E3-9EDA-9F58-29C5-2975AF77A57F}"/>
              </a:ext>
            </a:extLst>
          </p:cNvPr>
          <p:cNvSpPr txBox="1"/>
          <p:nvPr/>
        </p:nvSpPr>
        <p:spPr>
          <a:xfrm>
            <a:off x="6889688" y="4064835"/>
            <a:ext cx="4427144" cy="2462213"/>
          </a:xfrm>
          <a:prstGeom prst="rect">
            <a:avLst/>
          </a:prstGeom>
          <a:noFill/>
        </p:spPr>
        <p:txBody>
          <a:bodyPr wrap="square" rtlCol="0">
            <a:spAutoFit/>
          </a:bodyPr>
          <a:lstStyle/>
          <a:p>
            <a:pPr algn="just"/>
            <a:r>
              <a:rPr lang="fr-FR" sz="1400" dirty="0"/>
              <a:t>Poids 2022 : 16,4 milliards de dollars</a:t>
            </a:r>
          </a:p>
          <a:p>
            <a:pPr algn="just"/>
            <a:r>
              <a:rPr lang="fr-FR" sz="1400" dirty="0"/>
              <a:t>Poids en nombre d’utilisateurs : 4,89</a:t>
            </a:r>
          </a:p>
          <a:p>
            <a:pPr algn="just"/>
            <a:r>
              <a:rPr lang="fr-FR" sz="1400" dirty="0"/>
              <a:t>Poids financier pour une campagne : plus de 25000 € pour toucher 3 millions d’abonnés</a:t>
            </a:r>
          </a:p>
          <a:p>
            <a:pPr algn="just"/>
            <a:r>
              <a:rPr lang="fr-FR" sz="1400" dirty="0"/>
              <a:t>Evolution : 800 % de CA six ans avec une prévision 2022 de 22,2 milliards</a:t>
            </a:r>
          </a:p>
          <a:p>
            <a:pPr algn="just"/>
            <a:r>
              <a:rPr lang="fr-FR" sz="1400" dirty="0"/>
              <a:t>En 2027 il y aura quasiment 6 milliards d’utilisateurs des réseaux sociaux</a:t>
            </a:r>
          </a:p>
          <a:p>
            <a:pPr algn="just"/>
            <a:r>
              <a:rPr lang="fr-FR" sz="1400" dirty="0"/>
              <a:t>Des marques très connues utilisent massivement les réseaux mais aussi des marques moins connues (SEZANE)</a:t>
            </a:r>
          </a:p>
          <a:p>
            <a:pPr algn="just"/>
            <a:r>
              <a:rPr lang="fr-FR" sz="1400" dirty="0"/>
              <a:t>Encore trop de contenus problématiques (50 %)</a:t>
            </a:r>
          </a:p>
        </p:txBody>
      </p:sp>
    </p:spTree>
    <p:extLst>
      <p:ext uri="{BB962C8B-B14F-4D97-AF65-F5344CB8AC3E}">
        <p14:creationId xmlns:p14="http://schemas.microsoft.com/office/powerpoint/2010/main" val="2937725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E2144F1-0931-50C6-3413-C6DDD89C3FE1}"/>
              </a:ext>
            </a:extLst>
          </p:cNvPr>
          <p:cNvSpPr/>
          <p:nvPr/>
        </p:nvSpPr>
        <p:spPr>
          <a:xfrm>
            <a:off x="873034" y="1304889"/>
            <a:ext cx="9799320" cy="4524315"/>
          </a:xfrm>
          <a:prstGeom prst="rect">
            <a:avLst/>
          </a:prstGeom>
        </p:spPr>
        <p:txBody>
          <a:bodyPr wrap="square">
            <a:spAutoFit/>
          </a:bodyPr>
          <a:lstStyle/>
          <a:p>
            <a:pPr algn="just"/>
            <a:r>
              <a:rPr lang="fr-FR" dirty="0">
                <a:solidFill>
                  <a:srgbClr val="000000"/>
                </a:solidFill>
                <a:latin typeface="Arial" panose="020B0604020202020204" pitchFamily="34" charset="0"/>
              </a:rPr>
              <a:t>Avec la loi n° 2023-451 du 9 juin 2023 visant à encadrer l'influence commerciale et à lutter contre les dérives des influenceurs sur les réseaux sociaux, la France se hisse parmi les premiers pays au monde à se doter d’un cadre juridique visant à réguler le secteur de l’influence commerciale. </a:t>
            </a:r>
          </a:p>
          <a:p>
            <a:pPr algn="just"/>
            <a:r>
              <a:rPr lang="fr-FR" dirty="0">
                <a:solidFill>
                  <a:srgbClr val="000000"/>
                </a:solidFill>
                <a:latin typeface="Arial" panose="020B0604020202020204" pitchFamily="34" charset="0"/>
              </a:rPr>
              <a:t>Définition des influenceurs et des agents d’influenceurs </a:t>
            </a:r>
          </a:p>
          <a:p>
            <a:pPr algn="just"/>
            <a:r>
              <a:rPr lang="fr-FR" dirty="0">
                <a:solidFill>
                  <a:srgbClr val="000000"/>
                </a:solidFill>
                <a:latin typeface="Arial" panose="020B0604020202020204" pitchFamily="34" charset="0"/>
              </a:rPr>
              <a:t>L’article 1er de la loi donne une définition juridique de l’influenceur commercial. Sont considérées comme exerçant une activité d’influence commerciale par voie électronique, « les personnes physiques ou morales qui, à titre onéreux, mobilisent leur notoriété auprès de leur audience pour communiquer au public, par voie électronique, des contenus visant à faire la promotion, directement ou indirectement, de biens, de services ou d'une cause quelconque ». </a:t>
            </a:r>
          </a:p>
          <a:p>
            <a:pPr algn="just"/>
            <a:r>
              <a:rPr lang="fr-FR" dirty="0">
                <a:solidFill>
                  <a:srgbClr val="000000"/>
                </a:solidFill>
                <a:latin typeface="Arial" panose="020B0604020202020204" pitchFamily="34" charset="0"/>
              </a:rPr>
              <a:t>Le contrat liant l’influenceur et son agent. </a:t>
            </a:r>
          </a:p>
          <a:p>
            <a:pPr algn="just"/>
            <a:r>
              <a:rPr lang="fr-FR" dirty="0">
                <a:solidFill>
                  <a:srgbClr val="000000"/>
                </a:solidFill>
                <a:latin typeface="Arial" panose="020B0604020202020204" pitchFamily="34" charset="0"/>
              </a:rPr>
              <a:t>L’article 8 impose que le contrat entre l’influenceur, son agent ou les annonceurs soit, sous peine de nullité, rédigé par écrit. Doivent notamment faire l’objet de stipulations expresses la soumission du contrat au droit français, la nature des missions confiées, les informations relatives à l’identité des parties au contrat, leurs coordonnées postales et électroniques ainsi que leurs pays de résidence fiscale. </a:t>
            </a:r>
          </a:p>
        </p:txBody>
      </p:sp>
      <p:sp>
        <p:nvSpPr>
          <p:cNvPr id="5" name="Rectangle 4">
            <a:extLst>
              <a:ext uri="{FF2B5EF4-FFF2-40B4-BE49-F238E27FC236}">
                <a16:creationId xmlns:a16="http://schemas.microsoft.com/office/drawing/2014/main" id="{B332C274-CF28-941F-4255-AB12E8117736}"/>
              </a:ext>
            </a:extLst>
          </p:cNvPr>
          <p:cNvSpPr/>
          <p:nvPr/>
        </p:nvSpPr>
        <p:spPr>
          <a:xfrm>
            <a:off x="807720" y="438835"/>
            <a:ext cx="9326880" cy="369332"/>
          </a:xfrm>
          <a:prstGeom prst="rect">
            <a:avLst/>
          </a:prstGeom>
        </p:spPr>
        <p:txBody>
          <a:bodyPr wrap="square">
            <a:spAutoFit/>
          </a:bodyPr>
          <a:lstStyle/>
          <a:p>
            <a:r>
              <a:rPr lang="fr-FR" b="1" dirty="0">
                <a:solidFill>
                  <a:srgbClr val="000000"/>
                </a:solidFill>
                <a:latin typeface="Arial" panose="020B0604020202020204" pitchFamily="34" charset="0"/>
              </a:rPr>
              <a:t>Document 2 - Loi du 9 juin 2023 visant à encadrer l'influence commerciale </a:t>
            </a:r>
            <a:endParaRPr lang="fr-FR" dirty="0"/>
          </a:p>
        </p:txBody>
      </p:sp>
    </p:spTree>
    <p:extLst>
      <p:ext uri="{BB962C8B-B14F-4D97-AF65-F5344CB8AC3E}">
        <p14:creationId xmlns:p14="http://schemas.microsoft.com/office/powerpoint/2010/main" val="1450454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89BCE1B-AC9E-2E6C-2B1B-63EA6FF4BDE1}"/>
              </a:ext>
            </a:extLst>
          </p:cNvPr>
          <p:cNvSpPr/>
          <p:nvPr/>
        </p:nvSpPr>
        <p:spPr>
          <a:xfrm>
            <a:off x="512562" y="433854"/>
            <a:ext cx="9692640" cy="5909310"/>
          </a:xfrm>
          <a:prstGeom prst="rect">
            <a:avLst/>
          </a:prstGeom>
        </p:spPr>
        <p:txBody>
          <a:bodyPr wrap="square">
            <a:spAutoFit/>
          </a:bodyPr>
          <a:lstStyle/>
          <a:p>
            <a:pPr algn="just"/>
            <a:r>
              <a:rPr lang="fr-FR" b="1" dirty="0">
                <a:solidFill>
                  <a:srgbClr val="000000"/>
                </a:solidFill>
                <a:latin typeface="Arial" panose="020B0604020202020204" pitchFamily="34" charset="0"/>
              </a:rPr>
              <a:t>Les interdictions imposées aux influenceurs. </a:t>
            </a:r>
          </a:p>
          <a:p>
            <a:pPr algn="just"/>
            <a:endParaRPr lang="fr-FR" b="1" dirty="0">
              <a:solidFill>
                <a:srgbClr val="000000"/>
              </a:solidFill>
              <a:latin typeface="Arial" panose="020B0604020202020204" pitchFamily="34" charset="0"/>
            </a:endParaRPr>
          </a:p>
          <a:p>
            <a:pPr algn="just"/>
            <a:r>
              <a:rPr lang="fr-FR" dirty="0">
                <a:solidFill>
                  <a:srgbClr val="000000"/>
                </a:solidFill>
                <a:latin typeface="Arial" panose="020B0604020202020204" pitchFamily="34" charset="0"/>
              </a:rPr>
              <a:t>L’article 4 de la loi susvisée interdit aux personnes exerçant une activité d’influence commerciale par voie électronique, la promotion, directe ou indirecte de la chirurgie et de la médecine esthétiques, « de produits, d'actes, de procédés, de techniques et de méthodes présentés comme comparables, préférables ou substituables à des actes, des protocoles ou des prescriptions thérapeutiques », de produits de nicotine, des produits et services financiers et d’abonnements à des conseils ou à des pronostics sportifs. </a:t>
            </a:r>
          </a:p>
          <a:p>
            <a:pPr algn="just"/>
            <a:r>
              <a:rPr lang="fr-FR" dirty="0">
                <a:solidFill>
                  <a:srgbClr val="000000"/>
                </a:solidFill>
                <a:latin typeface="Arial" panose="020B0604020202020204" pitchFamily="34" charset="0"/>
              </a:rPr>
              <a:t>Les obligations à destination des influenceurs. </a:t>
            </a:r>
          </a:p>
          <a:p>
            <a:pPr algn="just"/>
            <a:endParaRPr lang="fr-FR" dirty="0">
              <a:solidFill>
                <a:srgbClr val="000000"/>
              </a:solidFill>
              <a:latin typeface="Arial" panose="020B0604020202020204" pitchFamily="34" charset="0"/>
            </a:endParaRPr>
          </a:p>
          <a:p>
            <a:pPr algn="just"/>
            <a:r>
              <a:rPr lang="fr-FR" dirty="0">
                <a:solidFill>
                  <a:srgbClr val="000000"/>
                </a:solidFill>
                <a:latin typeface="Arial" panose="020B0604020202020204" pitchFamily="34" charset="0"/>
              </a:rPr>
              <a:t>L’article 5 de la loi prévoit l’obligation pour les influenceurs d’indiquer de manière claire, lisible et identifiable, la mention « publicité » ou « collaboration commerciale » pour tout contenu faisant la promotion de biens, de services ou d’une cause quelconque. L’absence d’une telle mention constitue une pratique commerciale trompeuse par omission et pourra être punie de deux ans d’emprisonnement et de 300 000 € d’amende. </a:t>
            </a:r>
          </a:p>
          <a:p>
            <a:pPr algn="just"/>
            <a:r>
              <a:rPr lang="fr-FR" dirty="0">
                <a:solidFill>
                  <a:srgbClr val="000000"/>
                </a:solidFill>
                <a:latin typeface="Arial" panose="020B0604020202020204" pitchFamily="34" charset="0"/>
              </a:rPr>
              <a:t>Ce même article prévoit l’obligation de la mention « images retouchées » sur les contenus ayant fait l’objet d’une modification « par tous procédés de traitement d'image visant à affiner ou à épaissir la silhouette ou à modifier l'apparence du visage », ou encore l’obligation de la mention « images virtuelles » s’agissant des productions de contenu par une intelligence artificielle. </a:t>
            </a:r>
          </a:p>
          <a:p>
            <a:pPr algn="just"/>
            <a:r>
              <a:rPr lang="fr-FR" dirty="0">
                <a:solidFill>
                  <a:srgbClr val="000000"/>
                </a:solidFill>
                <a:latin typeface="Arial" panose="020B0604020202020204" pitchFamily="34" charset="0"/>
              </a:rPr>
              <a:t>D’après economie.gouv.fr </a:t>
            </a:r>
          </a:p>
        </p:txBody>
      </p:sp>
    </p:spTree>
    <p:extLst>
      <p:ext uri="{BB962C8B-B14F-4D97-AF65-F5344CB8AC3E}">
        <p14:creationId xmlns:p14="http://schemas.microsoft.com/office/powerpoint/2010/main" val="779780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73034" y="1304889"/>
            <a:ext cx="9799320" cy="4524315"/>
          </a:xfrm>
          <a:prstGeom prst="rect">
            <a:avLst/>
          </a:prstGeom>
        </p:spPr>
        <p:txBody>
          <a:bodyPr wrap="square">
            <a:spAutoFit/>
          </a:bodyPr>
          <a:lstStyle/>
          <a:p>
            <a:pPr algn="just"/>
            <a:r>
              <a:rPr lang="fr-FR" dirty="0">
                <a:solidFill>
                  <a:srgbClr val="000000"/>
                </a:solidFill>
                <a:latin typeface="Arial" panose="020B0604020202020204" pitchFamily="34" charset="0"/>
              </a:rPr>
              <a:t>Avec la loi n° 2023-451 du 9 juin 2023 visant à encadrer l'influence commerciale et à lutter contre les dérives des influenceurs sur les réseaux sociaux, la France se hisse parmi les </a:t>
            </a:r>
            <a:r>
              <a:rPr lang="fr-FR" dirty="0">
                <a:solidFill>
                  <a:srgbClr val="000000"/>
                </a:solidFill>
                <a:highlight>
                  <a:srgbClr val="FFFF00"/>
                </a:highlight>
                <a:latin typeface="Arial" panose="020B0604020202020204" pitchFamily="34" charset="0"/>
              </a:rPr>
              <a:t>premiers pays au monde à se doter d’un cadre juridique visant à réguler le secteur de l’influence commerciale</a:t>
            </a:r>
            <a:r>
              <a:rPr lang="fr-FR" dirty="0">
                <a:solidFill>
                  <a:srgbClr val="000000"/>
                </a:solidFill>
                <a:latin typeface="Arial" panose="020B0604020202020204" pitchFamily="34" charset="0"/>
              </a:rPr>
              <a:t>. </a:t>
            </a:r>
          </a:p>
          <a:p>
            <a:pPr algn="just"/>
            <a:r>
              <a:rPr lang="fr-FR" b="1" dirty="0">
                <a:solidFill>
                  <a:srgbClr val="000000"/>
                </a:solidFill>
                <a:latin typeface="Arial" panose="020B0604020202020204" pitchFamily="34" charset="0"/>
              </a:rPr>
              <a:t>Définition des influenceurs et des agents d’influenceurs </a:t>
            </a:r>
            <a:endParaRPr lang="fr-FR" dirty="0">
              <a:solidFill>
                <a:srgbClr val="000000"/>
              </a:solidFill>
              <a:latin typeface="Arial" panose="020B0604020202020204" pitchFamily="34" charset="0"/>
            </a:endParaRPr>
          </a:p>
          <a:p>
            <a:pPr algn="just"/>
            <a:r>
              <a:rPr lang="fr-FR" dirty="0">
                <a:solidFill>
                  <a:srgbClr val="000000"/>
                </a:solidFill>
                <a:latin typeface="Arial" panose="020B0604020202020204" pitchFamily="34" charset="0"/>
              </a:rPr>
              <a:t>L’article 1</a:t>
            </a:r>
            <a:r>
              <a:rPr lang="fr-FR" sz="1100" dirty="0">
                <a:solidFill>
                  <a:srgbClr val="000000"/>
                </a:solidFill>
                <a:latin typeface="Arial" panose="020B0604020202020204" pitchFamily="34" charset="0"/>
              </a:rPr>
              <a:t>er </a:t>
            </a:r>
            <a:r>
              <a:rPr lang="fr-FR" dirty="0">
                <a:solidFill>
                  <a:srgbClr val="000000"/>
                </a:solidFill>
                <a:latin typeface="Arial" panose="020B0604020202020204" pitchFamily="34" charset="0"/>
              </a:rPr>
              <a:t>de la loi donne une définition juridique de l’influenceur commercial. Sont considérées comme exerçant une activité d’influence commerciale par voie électronique, « </a:t>
            </a:r>
            <a:r>
              <a:rPr lang="fr-FR" i="1" dirty="0">
                <a:solidFill>
                  <a:srgbClr val="000000"/>
                </a:solidFill>
                <a:latin typeface="Arial" panose="020B0604020202020204" pitchFamily="34" charset="0"/>
              </a:rPr>
              <a:t>les </a:t>
            </a:r>
            <a:r>
              <a:rPr lang="fr-FR" i="1" dirty="0">
                <a:solidFill>
                  <a:srgbClr val="000000"/>
                </a:solidFill>
                <a:highlight>
                  <a:srgbClr val="FFFF00"/>
                </a:highlight>
                <a:latin typeface="Arial" panose="020B0604020202020204" pitchFamily="34" charset="0"/>
              </a:rPr>
              <a:t>personnes physiques ou morales qui, à titre onéreux, mobilisent leur notoriété auprès de leur audience pour communiquer au public, par voie électronique, des contenus visant à faire la promotion, directement ou indirectement, de biens, de services ou d'une cause quelconque </a:t>
            </a:r>
            <a:r>
              <a:rPr lang="fr-FR" dirty="0">
                <a:solidFill>
                  <a:srgbClr val="000000"/>
                </a:solidFill>
                <a:latin typeface="Arial" panose="020B0604020202020204" pitchFamily="34" charset="0"/>
              </a:rPr>
              <a:t>». </a:t>
            </a:r>
          </a:p>
          <a:p>
            <a:pPr algn="just"/>
            <a:r>
              <a:rPr lang="fr-FR" b="1" dirty="0">
                <a:solidFill>
                  <a:srgbClr val="000000"/>
                </a:solidFill>
                <a:latin typeface="Arial" panose="020B0604020202020204" pitchFamily="34" charset="0"/>
              </a:rPr>
              <a:t>Le contrat liant l’influenceur et son agent. </a:t>
            </a:r>
            <a:endParaRPr lang="fr-FR" dirty="0">
              <a:solidFill>
                <a:srgbClr val="000000"/>
              </a:solidFill>
              <a:latin typeface="Arial" panose="020B0604020202020204" pitchFamily="34" charset="0"/>
            </a:endParaRPr>
          </a:p>
          <a:p>
            <a:pPr algn="just"/>
            <a:r>
              <a:rPr lang="fr-FR" dirty="0">
                <a:solidFill>
                  <a:srgbClr val="000000"/>
                </a:solidFill>
                <a:latin typeface="Arial" panose="020B0604020202020204" pitchFamily="34" charset="0"/>
              </a:rPr>
              <a:t>L’article 8 </a:t>
            </a:r>
            <a:r>
              <a:rPr lang="fr-FR" dirty="0">
                <a:solidFill>
                  <a:srgbClr val="000000"/>
                </a:solidFill>
                <a:highlight>
                  <a:srgbClr val="FFFF00"/>
                </a:highlight>
                <a:latin typeface="Arial" panose="020B0604020202020204" pitchFamily="34" charset="0"/>
              </a:rPr>
              <a:t>impose</a:t>
            </a:r>
            <a:r>
              <a:rPr lang="fr-FR" dirty="0">
                <a:solidFill>
                  <a:srgbClr val="000000"/>
                </a:solidFill>
                <a:latin typeface="Arial" panose="020B0604020202020204" pitchFamily="34" charset="0"/>
              </a:rPr>
              <a:t> que le contrat entre l’influenceur, son agent ou les annonceurs soit, sous peine de nullité, rédigé par </a:t>
            </a:r>
            <a:r>
              <a:rPr lang="fr-FR" dirty="0">
                <a:solidFill>
                  <a:srgbClr val="000000"/>
                </a:solidFill>
                <a:highlight>
                  <a:srgbClr val="FFFF00"/>
                </a:highlight>
                <a:latin typeface="Arial" panose="020B0604020202020204" pitchFamily="34" charset="0"/>
              </a:rPr>
              <a:t>écrit</a:t>
            </a:r>
            <a:r>
              <a:rPr lang="fr-FR" dirty="0">
                <a:solidFill>
                  <a:srgbClr val="000000"/>
                </a:solidFill>
                <a:latin typeface="Arial" panose="020B0604020202020204" pitchFamily="34" charset="0"/>
              </a:rPr>
              <a:t>. Doivent notamment faire l’objet de stipulations expresses la soumission du contrat au droit français, la </a:t>
            </a:r>
            <a:r>
              <a:rPr lang="fr-FR" dirty="0">
                <a:solidFill>
                  <a:srgbClr val="000000"/>
                </a:solidFill>
                <a:highlight>
                  <a:srgbClr val="FFFF00"/>
                </a:highlight>
                <a:latin typeface="Arial" panose="020B0604020202020204" pitchFamily="34" charset="0"/>
              </a:rPr>
              <a:t>nature des missions </a:t>
            </a:r>
            <a:r>
              <a:rPr lang="fr-FR" dirty="0">
                <a:solidFill>
                  <a:srgbClr val="000000"/>
                </a:solidFill>
                <a:latin typeface="Arial" panose="020B0604020202020204" pitchFamily="34" charset="0"/>
              </a:rPr>
              <a:t>confiées, les informations relatives à </a:t>
            </a:r>
            <a:r>
              <a:rPr lang="fr-FR" dirty="0">
                <a:solidFill>
                  <a:srgbClr val="000000"/>
                </a:solidFill>
                <a:highlight>
                  <a:srgbClr val="FFFF00"/>
                </a:highlight>
                <a:latin typeface="Arial" panose="020B0604020202020204" pitchFamily="34" charset="0"/>
              </a:rPr>
              <a:t>l’identité des parties au </a:t>
            </a:r>
            <a:r>
              <a:rPr lang="fr-FR" dirty="0">
                <a:solidFill>
                  <a:srgbClr val="000000"/>
                </a:solidFill>
                <a:latin typeface="Arial" panose="020B0604020202020204" pitchFamily="34" charset="0"/>
              </a:rPr>
              <a:t>contrat, leurs </a:t>
            </a:r>
            <a:r>
              <a:rPr lang="fr-FR" dirty="0">
                <a:solidFill>
                  <a:srgbClr val="000000"/>
                </a:solidFill>
                <a:highlight>
                  <a:srgbClr val="FFFF00"/>
                </a:highlight>
                <a:latin typeface="Arial" panose="020B0604020202020204" pitchFamily="34" charset="0"/>
              </a:rPr>
              <a:t>coordonnées</a:t>
            </a:r>
            <a:r>
              <a:rPr lang="fr-FR" dirty="0">
                <a:solidFill>
                  <a:srgbClr val="000000"/>
                </a:solidFill>
                <a:latin typeface="Arial" panose="020B0604020202020204" pitchFamily="34" charset="0"/>
              </a:rPr>
              <a:t> postales et électroniques ainsi que leurs </a:t>
            </a:r>
            <a:r>
              <a:rPr lang="fr-FR" dirty="0">
                <a:solidFill>
                  <a:srgbClr val="000000"/>
                </a:solidFill>
                <a:highlight>
                  <a:srgbClr val="FFFF00"/>
                </a:highlight>
                <a:latin typeface="Arial" panose="020B0604020202020204" pitchFamily="34" charset="0"/>
              </a:rPr>
              <a:t>pays de résidence fiscale</a:t>
            </a:r>
            <a:r>
              <a:rPr lang="fr-FR" dirty="0">
                <a:solidFill>
                  <a:srgbClr val="000000"/>
                </a:solidFill>
                <a:latin typeface="Arial" panose="020B0604020202020204" pitchFamily="34" charset="0"/>
              </a:rPr>
              <a:t>. </a:t>
            </a:r>
          </a:p>
        </p:txBody>
      </p:sp>
      <p:sp>
        <p:nvSpPr>
          <p:cNvPr id="6" name="Rectangle 5"/>
          <p:cNvSpPr/>
          <p:nvPr/>
        </p:nvSpPr>
        <p:spPr>
          <a:xfrm>
            <a:off x="807720" y="438835"/>
            <a:ext cx="9326880" cy="369332"/>
          </a:xfrm>
          <a:prstGeom prst="rect">
            <a:avLst/>
          </a:prstGeom>
        </p:spPr>
        <p:txBody>
          <a:bodyPr wrap="square">
            <a:spAutoFit/>
          </a:bodyPr>
          <a:lstStyle/>
          <a:p>
            <a:r>
              <a:rPr lang="fr-FR" b="1" dirty="0">
                <a:solidFill>
                  <a:srgbClr val="000000"/>
                </a:solidFill>
                <a:latin typeface="Arial" panose="020B0604020202020204" pitchFamily="34" charset="0"/>
              </a:rPr>
              <a:t>Document 2 - Loi du 9 juin 2023 visant à encadrer l'influence commerciale </a:t>
            </a:r>
            <a:endParaRPr lang="fr-FR" dirty="0"/>
          </a:p>
        </p:txBody>
      </p:sp>
    </p:spTree>
    <p:extLst>
      <p:ext uri="{BB962C8B-B14F-4D97-AF65-F5344CB8AC3E}">
        <p14:creationId xmlns:p14="http://schemas.microsoft.com/office/powerpoint/2010/main" val="2434154014"/>
      </p:ext>
    </p:extLst>
  </p:cSld>
  <p:clrMapOvr>
    <a:masterClrMapping/>
  </p:clrMapOvr>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222</TotalTime>
  <Words>2639</Words>
  <Application>Microsoft Office PowerPoint</Application>
  <PresentationFormat>Grand écran</PresentationFormat>
  <Paragraphs>195</Paragraphs>
  <Slides>17</Slides>
  <Notes>1</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17</vt:i4>
      </vt:variant>
    </vt:vector>
  </HeadingPairs>
  <TitlesOfParts>
    <vt:vector size="24" baseType="lpstr">
      <vt:lpstr>Arial</vt:lpstr>
      <vt:lpstr>Arial MT</vt:lpstr>
      <vt:lpstr>Calibri</vt:lpstr>
      <vt:lpstr>Trebuchet MS</vt:lpstr>
      <vt:lpstr>Wingdings</vt:lpstr>
      <vt:lpstr>Wingdings 3</vt:lpstr>
      <vt:lpstr>Facette</vt:lpstr>
      <vt:lpstr>Méthodologie de l’épreuve économique et juridique</vt:lpstr>
      <vt:lpstr>Quelques rappels </vt:lpstr>
      <vt:lpstr>Présentation PowerPoint</vt:lpstr>
      <vt:lpstr>Ce qu’il faut comprendre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Plan de type : pourquoi, comment ?</vt:lpstr>
      <vt:lpstr>Introduction </vt:lpstr>
      <vt:lpstr>Partie 1</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Méthodologie de l’épreuve économique et juridique</dc:title>
  <dc:creator>JEREMY SENABRE</dc:creator>
  <cp:lastModifiedBy>JEREMY</cp:lastModifiedBy>
  <cp:revision>14</cp:revision>
  <dcterms:created xsi:type="dcterms:W3CDTF">2024-09-30T04:21:03Z</dcterms:created>
  <dcterms:modified xsi:type="dcterms:W3CDTF">2024-12-12T07:13:28Z</dcterms:modified>
</cp:coreProperties>
</file>